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sldIdLst>
    <p:sldId id="256" r:id="rId2"/>
    <p:sldId id="257" r:id="rId3"/>
    <p:sldId id="259" r:id="rId4"/>
    <p:sldId id="260" r:id="rId5"/>
    <p:sldId id="261" r:id="rId6"/>
    <p:sldId id="262" r:id="rId7"/>
    <p:sldId id="265" r:id="rId8"/>
    <p:sldId id="263"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3" d="100"/>
          <a:sy n="63" d="100"/>
        </p:scale>
        <p:origin x="-1596" y="-114"/>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jpeg>
</file>

<file path=ppt/media/image50.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9" name="副标题 8"/>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CN" altLang="en-US" smtClean="0"/>
              <a:t>单击此处编辑母版副标题样式</a:t>
            </a:r>
            <a:endParaRPr kumimoji="0" lang="en-US"/>
          </a:p>
        </p:txBody>
      </p:sp>
      <p:sp>
        <p:nvSpPr>
          <p:cNvPr id="28" name="标题 27"/>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zh-CN" altLang="en-US" smtClean="0"/>
              <a:t>单击此处编辑母版标题样式</a:t>
            </a:r>
            <a:endParaRPr kumimoji="0" lang="en-US"/>
          </a:p>
        </p:txBody>
      </p:sp>
      <p:cxnSp>
        <p:nvCxnSpPr>
          <p:cNvPr id="8" name="直接连接符 7"/>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日期占位符 14"/>
          <p:cNvSpPr>
            <a:spLocks noGrp="1"/>
          </p:cNvSpPr>
          <p:nvPr>
            <p:ph type="dt" sz="half" idx="10"/>
          </p:nvPr>
        </p:nvSpPr>
        <p:spPr/>
        <p:txBody>
          <a:bodyPr/>
          <a:lstStyle/>
          <a:p>
            <a:fld id="{530820CF-B880-4189-942D-D702A7CBA730}" type="datetimeFigureOut">
              <a:rPr lang="zh-CN" altLang="en-US" smtClean="0"/>
              <a:pPr/>
              <a:t>2017/12/25</a:t>
            </a:fld>
            <a:endParaRPr lang="zh-CN" altLang="en-US"/>
          </a:p>
        </p:txBody>
      </p:sp>
      <p:sp>
        <p:nvSpPr>
          <p:cNvPr id="16" name="灯片编号占位符 15"/>
          <p:cNvSpPr>
            <a:spLocks noGrp="1"/>
          </p:cNvSpPr>
          <p:nvPr>
            <p:ph type="sldNum" sz="quarter" idx="11"/>
          </p:nvPr>
        </p:nvSpPr>
        <p:spPr/>
        <p:txBody>
          <a:bodyPr/>
          <a:lstStyle/>
          <a:p>
            <a:fld id="{0C913308-F349-4B6D-A68A-DD1791B4A57B}" type="slidenum">
              <a:rPr lang="zh-CN" altLang="en-US" smtClean="0"/>
              <a:pPr/>
              <a:t>‹#›</a:t>
            </a:fld>
            <a:endParaRPr lang="zh-CN" altLang="en-US"/>
          </a:p>
        </p:txBody>
      </p:sp>
      <p:sp>
        <p:nvSpPr>
          <p:cNvPr id="17" name="页脚占位符 16"/>
          <p:cNvSpPr>
            <a:spLocks noGrp="1"/>
          </p:cNvSpPr>
          <p:nvPr>
            <p:ph type="ftr" sz="quarter" idx="12"/>
          </p:nvPr>
        </p:nvSpPr>
        <p:spPr/>
        <p:txBody>
          <a:bodyPr/>
          <a:lstStyle/>
          <a:p>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2017/12/25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a:xfrm>
            <a:off x="457200" y="274638"/>
            <a:ext cx="6019800" cy="5851525"/>
          </a:xfrm>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2017/12/25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9" name="内容占位符 8"/>
          <p:cNvSpPr>
            <a:spLocks noGrp="1"/>
          </p:cNvSpPr>
          <p:nvPr>
            <p:ph idx="1"/>
          </p:nvPr>
        </p:nvSpPr>
        <p:spPr>
          <a:xfrm>
            <a:off x="457200" y="1524000"/>
            <a:ext cx="8229600" cy="4572000"/>
          </a:xfrm>
        </p:spPr>
        <p:txBody>
          <a:body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14" name="日期占位符 13"/>
          <p:cNvSpPr>
            <a:spLocks noGrp="1"/>
          </p:cNvSpPr>
          <p:nvPr>
            <p:ph type="dt" sz="half" idx="14"/>
          </p:nvPr>
        </p:nvSpPr>
        <p:spPr/>
        <p:txBody>
          <a:bodyPr/>
          <a:lstStyle/>
          <a:p>
            <a:fld id="{530820CF-B880-4189-942D-D702A7CBA730}" type="datetimeFigureOut">
              <a:rPr lang="zh-CN" altLang="en-US" smtClean="0"/>
              <a:pPr/>
              <a:t>2017/12/25</a:t>
            </a:fld>
            <a:endParaRPr lang="zh-CN" altLang="en-US"/>
          </a:p>
        </p:txBody>
      </p:sp>
      <p:sp>
        <p:nvSpPr>
          <p:cNvPr id="15" name="灯片编号占位符 14"/>
          <p:cNvSpPr>
            <a:spLocks noGrp="1"/>
          </p:cNvSpPr>
          <p:nvPr>
            <p:ph type="sldNum" sz="quarter" idx="15"/>
          </p:nvPr>
        </p:nvSpPr>
        <p:spPr/>
        <p:txBody>
          <a:bodyPr/>
          <a:lstStyle>
            <a:lvl1pPr algn="ctr">
              <a:defRPr/>
            </a:lvl1pPr>
          </a:lstStyle>
          <a:p>
            <a:fld id="{0C913308-F349-4B6D-A68A-DD1791B4A57B}" type="slidenum">
              <a:rPr lang="zh-CN" altLang="en-US" smtClean="0"/>
              <a:pPr/>
              <a:t>‹#›</a:t>
            </a:fld>
            <a:endParaRPr lang="zh-CN" altLang="en-US"/>
          </a:p>
        </p:txBody>
      </p:sp>
      <p:sp>
        <p:nvSpPr>
          <p:cNvPr id="16" name="页脚占位符 15"/>
          <p:cNvSpPr>
            <a:spLocks noGrp="1"/>
          </p:cNvSpPr>
          <p:nvPr>
            <p:ph type="ftr" sz="quarter" idx="16"/>
          </p:nvPr>
        </p:nvSpPr>
        <p:spPr/>
        <p:txBody>
          <a:bodyPr/>
          <a:lstStyle/>
          <a:p>
            <a:endParaRPr lang="zh-CN" altLang="en-US"/>
          </a:p>
        </p:txBody>
      </p:sp>
      <p:sp>
        <p:nvSpPr>
          <p:cNvPr id="17" name="标题 16"/>
          <p:cNvSpPr>
            <a:spLocks noGrp="1"/>
          </p:cNvSpPr>
          <p:nvPr>
            <p:ph type="title"/>
          </p:nvPr>
        </p:nvSpPr>
        <p:spPr/>
        <p:txBody>
          <a:bodyPr rtlCol="0" anchor="b" anchorCtr="0"/>
          <a:lstStyle/>
          <a:p>
            <a:r>
              <a:rPr kumimoji="0" lang="zh-CN" altLang="en-US" smtClean="0"/>
              <a:t>单击此处编辑母版标题样式</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530820CF-B880-4189-942D-D702A7CBA730}" type="datetimeFigureOut">
              <a:rPr lang="zh-CN" altLang="en-US" smtClean="0"/>
              <a:pPr/>
              <a:t>2017/12/25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
        <p:nvSpPr>
          <p:cNvPr id="2" name="标题 1"/>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CN" altLang="en-US" smtClean="0"/>
              <a:t>单击此处编辑母版文本样式</a:t>
            </a:r>
          </a:p>
        </p:txBody>
      </p:sp>
      <p:cxnSp>
        <p:nvCxnSpPr>
          <p:cNvPr id="7" name="直接连接符 6"/>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530820CF-B880-4189-942D-D702A7CBA730}" type="datetimeFigureOut">
              <a:rPr lang="zh-CN" altLang="en-US" smtClean="0"/>
              <a:pPr/>
              <a:t>2017/12/25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11" name="内容占位符 10"/>
          <p:cNvSpPr>
            <a:spLocks noGrp="1"/>
          </p:cNvSpPr>
          <p:nvPr>
            <p:ph sz="half" idx="1"/>
          </p:nvPr>
        </p:nvSpPr>
        <p:spPr>
          <a:xfrm>
            <a:off x="457200" y="1524000"/>
            <a:ext cx="4059936" cy="4572000"/>
          </a:xfrm>
        </p:spPr>
        <p:txBody>
          <a:body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13" name="内容占位符 12"/>
          <p:cNvSpPr>
            <a:spLocks noGrp="1"/>
          </p:cNvSpPr>
          <p:nvPr>
            <p:ph sz="half" idx="2"/>
          </p:nvPr>
        </p:nvSpPr>
        <p:spPr>
          <a:xfrm>
            <a:off x="4648200" y="1524000"/>
            <a:ext cx="4059936" cy="4572000"/>
          </a:xfrm>
        </p:spPr>
        <p:txBody>
          <a:body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9" name="灯片编号占位符 8"/>
          <p:cNvSpPr>
            <a:spLocks noGrp="1"/>
          </p:cNvSpPr>
          <p:nvPr>
            <p:ph type="sldNum" sz="quarter" idx="12"/>
          </p:nvPr>
        </p:nvSpPr>
        <p:spPr/>
        <p:txBody>
          <a:bodyPr/>
          <a:lstStyle/>
          <a:p>
            <a:fld id="{0C913308-F349-4B6D-A68A-DD1791B4A57B}" type="slidenum">
              <a:rPr lang="zh-CN" altLang="en-US" smtClean="0"/>
              <a:pPr/>
              <a:t>‹#›</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pPr/>
              <a:t>2017/12/25</a:t>
            </a:fld>
            <a:endParaRPr lang="zh-CN" altLang="en-US"/>
          </a:p>
        </p:txBody>
      </p:sp>
      <p:sp>
        <p:nvSpPr>
          <p:cNvPr id="3" name="文本占位符 2"/>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32" name="内容占位符 31"/>
          <p:cNvSpPr>
            <a:spLocks noGrp="1"/>
          </p:cNvSpPr>
          <p:nvPr>
            <p:ph sz="half" idx="2"/>
          </p:nvPr>
        </p:nvSpPr>
        <p:spPr>
          <a:xfrm>
            <a:off x="457200" y="2201896"/>
            <a:ext cx="4038600" cy="3913632"/>
          </a:xfrm>
        </p:spPr>
        <p:txBody>
          <a:body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34" name="内容占位符 33"/>
          <p:cNvSpPr>
            <a:spLocks noGrp="1"/>
          </p:cNvSpPr>
          <p:nvPr>
            <p:ph sz="quarter" idx="4"/>
          </p:nvPr>
        </p:nvSpPr>
        <p:spPr>
          <a:xfrm>
            <a:off x="4649788" y="2201896"/>
            <a:ext cx="4038600" cy="3913632"/>
          </a:xfrm>
        </p:spPr>
        <p:txBody>
          <a:body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2" name="标题 1"/>
          <p:cNvSpPr>
            <a:spLocks noGrp="1"/>
          </p:cNvSpPr>
          <p:nvPr>
            <p:ph type="title"/>
          </p:nvPr>
        </p:nvSpPr>
        <p:spPr>
          <a:xfrm>
            <a:off x="457200" y="155448"/>
            <a:ext cx="8229600" cy="1143000"/>
          </a:xfrm>
        </p:spPr>
        <p:txBody>
          <a:bodyPr anchor="b" anchorCtr="0"/>
          <a:lstStyle>
            <a:lvl1pPr>
              <a:defRPr/>
            </a:lvl1pPr>
          </a:lstStyle>
          <a:p>
            <a:r>
              <a:rPr kumimoji="0" lang="zh-CN" altLang="en-US" smtClean="0"/>
              <a:t>单击此处编辑母版标题样式</a:t>
            </a:r>
            <a:endParaRPr kumimoji="0" lang="en-US"/>
          </a:p>
        </p:txBody>
      </p:sp>
      <p:sp>
        <p:nvSpPr>
          <p:cNvPr id="12" name="文本占位符 11"/>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cxnSp>
        <p:nvCxnSpPr>
          <p:cNvPr id="10" name="直接连接符 9"/>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530820CF-B880-4189-942D-D702A7CBA730}" type="datetimeFigureOut">
              <a:rPr lang="zh-CN" altLang="en-US" smtClean="0"/>
              <a:pPr/>
              <a:t>2017/12/25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a:t>
            </a:fld>
            <a:endParaRPr lang="zh-CN" altLang="en-US"/>
          </a:p>
        </p:txBody>
      </p:sp>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pPr/>
              <a:t>2017/12/25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9" name="内容占位符 28"/>
          <p:cNvSpPr>
            <a:spLocks noGrp="1"/>
          </p:cNvSpPr>
          <p:nvPr>
            <p:ph sz="quarter" idx="1"/>
          </p:nvPr>
        </p:nvSpPr>
        <p:spPr>
          <a:xfrm>
            <a:off x="457200" y="457200"/>
            <a:ext cx="6248400" cy="5715000"/>
          </a:xfrm>
        </p:spPr>
        <p:txBody>
          <a:body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3" name="文本占位符 2"/>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zh-CN" altLang="en-US" smtClean="0"/>
              <a:t>单击此处编辑母版文本样式</a:t>
            </a:r>
          </a:p>
        </p:txBody>
      </p:sp>
      <p:sp>
        <p:nvSpPr>
          <p:cNvPr id="31" name="标题 30"/>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zh-CN" altLang="en-US" smtClean="0"/>
              <a:t>单击此处编辑母版标题样式</a:t>
            </a:r>
            <a:endParaRPr kumimoji="0" lang="en-US"/>
          </a:p>
        </p:txBody>
      </p:sp>
      <p:sp>
        <p:nvSpPr>
          <p:cNvPr id="8" name="日期占位符 7"/>
          <p:cNvSpPr>
            <a:spLocks noGrp="1"/>
          </p:cNvSpPr>
          <p:nvPr>
            <p:ph type="dt" sz="half" idx="14"/>
          </p:nvPr>
        </p:nvSpPr>
        <p:spPr/>
        <p:txBody>
          <a:bodyPr/>
          <a:lstStyle/>
          <a:p>
            <a:fld id="{530820CF-B880-4189-942D-D702A7CBA730}" type="datetimeFigureOut">
              <a:rPr lang="zh-CN" altLang="en-US" smtClean="0"/>
              <a:pPr/>
              <a:t>2017/12/25</a:t>
            </a:fld>
            <a:endParaRPr lang="zh-CN" altLang="en-US"/>
          </a:p>
        </p:txBody>
      </p:sp>
      <p:sp>
        <p:nvSpPr>
          <p:cNvPr id="9" name="灯片编号占位符 8"/>
          <p:cNvSpPr>
            <a:spLocks noGrp="1"/>
          </p:cNvSpPr>
          <p:nvPr>
            <p:ph type="sldNum" sz="quarter" idx="15"/>
          </p:nvPr>
        </p:nvSpPr>
        <p:spPr/>
        <p:txBody>
          <a:bodyPr/>
          <a:lstStyle/>
          <a:p>
            <a:fld id="{0C913308-F349-4B6D-A68A-DD1791B4A57B}" type="slidenum">
              <a:rPr lang="zh-CN" altLang="en-US" smtClean="0"/>
              <a:pPr/>
              <a:t>‹#›</a:t>
            </a:fld>
            <a:endParaRPr lang="zh-CN" altLang="en-US"/>
          </a:p>
        </p:txBody>
      </p:sp>
      <p:sp>
        <p:nvSpPr>
          <p:cNvPr id="10" name="页脚占位符 9"/>
          <p:cNvSpPr>
            <a:spLocks noGrp="1"/>
          </p:cNvSpPr>
          <p:nvPr>
            <p:ph type="ftr" sz="quarter" idx="16"/>
          </p:nvPr>
        </p:nvSpPr>
        <p:spPr/>
        <p:txBody>
          <a:bodyPr/>
          <a:lstStyle/>
          <a:p>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zh-CN" altLang="en-US" smtClean="0"/>
              <a:t>单击此处编辑母版标题样式</a:t>
            </a:r>
            <a:endParaRPr kumimoji="0" lang="en-US"/>
          </a:p>
        </p:txBody>
      </p:sp>
      <p:sp>
        <p:nvSpPr>
          <p:cNvPr id="3" name="图片占位符 2"/>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zh-CN" altLang="en-US" smtClean="0"/>
              <a:t>单击图标添加图片</a:t>
            </a:r>
            <a:endParaRPr kumimoji="0" lang="en-US"/>
          </a:p>
        </p:txBody>
      </p:sp>
      <p:sp>
        <p:nvSpPr>
          <p:cNvPr id="4" name="文本占位符 3"/>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zh-CN" altLang="en-US" smtClean="0"/>
              <a:t>单击此处编辑母版文本样式</a:t>
            </a:r>
          </a:p>
        </p:txBody>
      </p:sp>
      <p:sp>
        <p:nvSpPr>
          <p:cNvPr id="8" name="日期占位符 7"/>
          <p:cNvSpPr>
            <a:spLocks noGrp="1"/>
          </p:cNvSpPr>
          <p:nvPr>
            <p:ph type="dt" sz="half" idx="10"/>
          </p:nvPr>
        </p:nvSpPr>
        <p:spPr/>
        <p:txBody>
          <a:bodyPr/>
          <a:lstStyle/>
          <a:p>
            <a:fld id="{530820CF-B880-4189-942D-D702A7CBA730}" type="datetimeFigureOut">
              <a:rPr lang="zh-CN" altLang="en-US" smtClean="0"/>
              <a:pPr/>
              <a:t>2017/12/25</a:t>
            </a:fld>
            <a:endParaRPr lang="zh-CN" altLang="en-US"/>
          </a:p>
        </p:txBody>
      </p:sp>
      <p:sp>
        <p:nvSpPr>
          <p:cNvPr id="9" name="灯片编号占位符 8"/>
          <p:cNvSpPr>
            <a:spLocks noGrp="1"/>
          </p:cNvSpPr>
          <p:nvPr>
            <p:ph type="sldNum" sz="quarter" idx="11"/>
          </p:nvPr>
        </p:nvSpPr>
        <p:spPr/>
        <p:txBody>
          <a:bodyPr/>
          <a:lstStyle/>
          <a:p>
            <a:fld id="{0C913308-F349-4B6D-A68A-DD1791B4A57B}" type="slidenum">
              <a:rPr lang="zh-CN" altLang="en-US" smtClean="0"/>
              <a:pPr/>
              <a:t>‹#›</a:t>
            </a:fld>
            <a:endParaRPr lang="zh-CN" altLang="en-US"/>
          </a:p>
        </p:txBody>
      </p:sp>
      <p:sp>
        <p:nvSpPr>
          <p:cNvPr id="10" name="页脚占位符 9"/>
          <p:cNvSpPr>
            <a:spLocks noGrp="1"/>
          </p:cNvSpPr>
          <p:nvPr>
            <p:ph type="ftr" sz="quarter" idx="12"/>
          </p:nvPr>
        </p:nvSpPr>
        <p:spPr/>
        <p:txBody>
          <a:bodyPr/>
          <a:lstStyle/>
          <a:p>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文本占位符 8"/>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zh-CN" altLang="en-US" smtClean="0"/>
              <a:t>单击此处编辑母版文本样式</a:t>
            </a:r>
          </a:p>
          <a:p>
            <a:pPr lvl="1" eaLnBrk="1" latinLnBrk="0" hangingPunct="1"/>
            <a:r>
              <a:rPr kumimoji="0" lang="zh-CN" altLang="en-US" smtClean="0"/>
              <a:t>第二级</a:t>
            </a:r>
          </a:p>
          <a:p>
            <a:pPr lvl="2" eaLnBrk="1" latinLnBrk="0" hangingPunct="1"/>
            <a:r>
              <a:rPr kumimoji="0" lang="zh-CN" altLang="en-US" smtClean="0"/>
              <a:t>第三级</a:t>
            </a:r>
          </a:p>
          <a:p>
            <a:pPr lvl="3" eaLnBrk="1" latinLnBrk="0" hangingPunct="1"/>
            <a:r>
              <a:rPr kumimoji="0" lang="zh-CN" altLang="en-US" smtClean="0"/>
              <a:t>第四级</a:t>
            </a:r>
          </a:p>
          <a:p>
            <a:pPr lvl="4" eaLnBrk="1" latinLnBrk="0" hangingPunct="1"/>
            <a:r>
              <a:rPr kumimoji="0" lang="zh-CN" altLang="en-US" smtClean="0"/>
              <a:t>第五级</a:t>
            </a:r>
            <a:endParaRPr kumimoji="0" lang="en-US"/>
          </a:p>
        </p:txBody>
      </p:sp>
      <p:sp>
        <p:nvSpPr>
          <p:cNvPr id="24" name="日期占位符 23"/>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fld id="{530820CF-B880-4189-942D-D702A7CBA730}" type="datetimeFigureOut">
              <a:rPr lang="zh-CN" altLang="en-US" smtClean="0"/>
              <a:pPr/>
              <a:t>2017/12/25</a:t>
            </a:fld>
            <a:endParaRPr lang="zh-CN" altLang="en-US"/>
          </a:p>
        </p:txBody>
      </p:sp>
      <p:sp>
        <p:nvSpPr>
          <p:cNvPr id="10" name="页脚占位符 9"/>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endParaRPr lang="zh-CN" altLang="en-US"/>
          </a:p>
        </p:txBody>
      </p:sp>
      <p:sp>
        <p:nvSpPr>
          <p:cNvPr id="22" name="灯片编号占位符 21"/>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0C913308-F349-4B6D-A68A-DD1791B4A57B}" type="slidenum">
              <a:rPr lang="zh-CN" altLang="en-US" smtClean="0"/>
              <a:pPr/>
              <a:t>‹#›</a:t>
            </a:fld>
            <a:endParaRPr lang="zh-CN" altLang="en-US"/>
          </a:p>
        </p:txBody>
      </p:sp>
      <p:sp>
        <p:nvSpPr>
          <p:cNvPr id="5" name="标题占位符 4"/>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zh-CN" altLang="en-US" smtClean="0"/>
              <a:t>单击此处编辑母版标题样式</a:t>
            </a:r>
            <a:endParaRPr kumimoji="0" lang="en-US"/>
          </a:p>
        </p:txBody>
      </p:sp>
    </p:spTree>
  </p:cSld>
  <p:clrMap bg1="dk1" tx1="lt1" bg2="dk2" tx2="lt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5.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40.jpeg"/><Relationship Id="rId3" Type="http://schemas.openxmlformats.org/officeDocument/2006/relationships/image" Target="../media/image35.jpeg"/><Relationship Id="rId7" Type="http://schemas.openxmlformats.org/officeDocument/2006/relationships/image" Target="../media/image39.jpeg"/><Relationship Id="rId2" Type="http://schemas.openxmlformats.org/officeDocument/2006/relationships/image" Target="../media/image34.jpeg"/><Relationship Id="rId1" Type="http://schemas.openxmlformats.org/officeDocument/2006/relationships/slideLayout" Target="../slideLayouts/slideLayout2.xml"/><Relationship Id="rId6" Type="http://schemas.openxmlformats.org/officeDocument/2006/relationships/image" Target="../media/image38.jpeg"/><Relationship Id="rId11" Type="http://schemas.openxmlformats.org/officeDocument/2006/relationships/image" Target="../media/image43.jpeg"/><Relationship Id="rId5" Type="http://schemas.openxmlformats.org/officeDocument/2006/relationships/image" Target="../media/image37.jpeg"/><Relationship Id="rId10" Type="http://schemas.openxmlformats.org/officeDocument/2006/relationships/image" Target="../media/image42.jpeg"/><Relationship Id="rId4" Type="http://schemas.openxmlformats.org/officeDocument/2006/relationships/image" Target="../media/image36.jpeg"/><Relationship Id="rId9" Type="http://schemas.openxmlformats.org/officeDocument/2006/relationships/image" Target="../media/image41.jpeg"/></Relationships>
</file>

<file path=ppt/slides/_rels/slide15.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5.jpeg"/><Relationship Id="rId1" Type="http://schemas.openxmlformats.org/officeDocument/2006/relationships/slideLayout" Target="../slideLayouts/slideLayout2.xml"/><Relationship Id="rId6" Type="http://schemas.openxmlformats.org/officeDocument/2006/relationships/image" Target="../media/image49.jpeg"/><Relationship Id="rId5" Type="http://schemas.openxmlformats.org/officeDocument/2006/relationships/image" Target="../media/image48.jpeg"/><Relationship Id="rId4" Type="http://schemas.openxmlformats.org/officeDocument/2006/relationships/image" Target="../media/image47.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jpeg"/></Relationships>
</file>

<file path=ppt/slides/_rels/slide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image" Target="../media/image20.jpeg"/></Relationships>
</file>

<file path=ppt/slides/_rels/slide8.xml.rels><?xml version="1.0" encoding="UTF-8" standalone="yes"?>
<Relationships xmlns="http://schemas.openxmlformats.org/package/2006/relationships"><Relationship Id="rId8" Type="http://schemas.openxmlformats.org/officeDocument/2006/relationships/image" Target="../media/image29.jpeg"/><Relationship Id="rId3" Type="http://schemas.openxmlformats.org/officeDocument/2006/relationships/image" Target="../media/image24.jpeg"/><Relationship Id="rId7" Type="http://schemas.openxmlformats.org/officeDocument/2006/relationships/image" Target="../media/image28.jpeg"/><Relationship Id="rId2" Type="http://schemas.openxmlformats.org/officeDocument/2006/relationships/image" Target="../media/image23.jpeg"/><Relationship Id="rId1" Type="http://schemas.openxmlformats.org/officeDocument/2006/relationships/slideLayout" Target="../slideLayouts/slideLayout2.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jpeg"/><Relationship Id="rId9" Type="http://schemas.openxmlformats.org/officeDocument/2006/relationships/image" Target="../media/image30.jpeg"/></Relationships>
</file>

<file path=ppt/slides/_rels/slide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9.jpeg"/><Relationship Id="rId1" Type="http://schemas.openxmlformats.org/officeDocument/2006/relationships/slideLayout" Target="../slideLayouts/slideLayout2.xml"/><Relationship Id="rId5" Type="http://schemas.openxmlformats.org/officeDocument/2006/relationships/image" Target="../media/image33.jpeg"/><Relationship Id="rId4" Type="http://schemas.openxmlformats.org/officeDocument/2006/relationships/image" Target="../media/image3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899592" y="-633313"/>
            <a:ext cx="7560840" cy="1470025"/>
          </a:xfrm>
        </p:spPr>
        <p:txBody>
          <a:bodyPr/>
          <a:lstStyle/>
          <a:p>
            <a:r>
              <a:rPr lang="zh-CN" altLang="en-US" dirty="0" smtClean="0"/>
              <a:t>实验器材介绍</a:t>
            </a:r>
            <a:r>
              <a:rPr lang="en-US" altLang="zh-CN" dirty="0" smtClean="0"/>
              <a:t>(</a:t>
            </a:r>
            <a:r>
              <a:rPr lang="zh-CN" altLang="en-US" dirty="0" smtClean="0"/>
              <a:t>图文</a:t>
            </a:r>
            <a:r>
              <a:rPr lang="en-US" altLang="zh-CN" dirty="0" smtClean="0"/>
              <a:t>)</a:t>
            </a:r>
            <a:endParaRPr lang="zh-CN" altLang="en-US" dirty="0"/>
          </a:p>
        </p:txBody>
      </p:sp>
      <p:sp>
        <p:nvSpPr>
          <p:cNvPr id="7" name="副标题 2"/>
          <p:cNvSpPr txBox="1">
            <a:spLocks/>
          </p:cNvSpPr>
          <p:nvPr/>
        </p:nvSpPr>
        <p:spPr>
          <a:xfrm>
            <a:off x="0" y="548680"/>
            <a:ext cx="8892480" cy="1008112"/>
          </a:xfrm>
          <a:prstGeom prst="rect">
            <a:avLst/>
          </a:prstGeom>
        </p:spPr>
        <p:txBody>
          <a:bodyPr vert="horz" rtlCol="0" anchor="t">
            <a:normAutofit fontScale="77500" lnSpcReduction="20000"/>
          </a:bodyPr>
          <a:lstStyle/>
          <a:p>
            <a:pPr lvl="0" algn="ctr">
              <a:spcBef>
                <a:spcPct val="20000"/>
              </a:spcBef>
              <a:buClr>
                <a:schemeClr val="tx2"/>
              </a:buClr>
              <a:buSzPct val="60000"/>
            </a:pPr>
            <a:r>
              <a:rPr kumimoji="0" lang="zh-CN" altLang="en-US" sz="6400" b="0" i="0" u="none" strike="noStrike" kern="1200" cap="none" spc="0" normalizeH="0" baseline="0" noProof="0" dirty="0" smtClean="0">
                <a:ln>
                  <a:noFill/>
                </a:ln>
                <a:solidFill>
                  <a:srgbClr val="FFFF00"/>
                </a:solidFill>
                <a:effectLst/>
                <a:uLnTx/>
                <a:uFillTx/>
                <a:latin typeface="+mn-lt"/>
                <a:ea typeface="+mn-ea"/>
                <a:cs typeface="+mn-cs"/>
              </a:rPr>
              <a:t>蜡烛</a:t>
            </a:r>
            <a:r>
              <a:rPr kumimoji="0" lang="zh-CN" altLang="en-US" sz="3200" b="0" i="0" u="none" strike="noStrike" kern="1200" cap="none" spc="0" normalizeH="0" baseline="0" noProof="0" dirty="0" smtClean="0">
                <a:ln>
                  <a:noFill/>
                </a:ln>
                <a:solidFill>
                  <a:schemeClr val="tx1"/>
                </a:solidFill>
                <a:effectLst/>
                <a:uLnTx/>
                <a:uFillTx/>
                <a:latin typeface="+mn-lt"/>
                <a:ea typeface="+mn-ea"/>
                <a:cs typeface="+mn-cs"/>
              </a:rPr>
              <a:t>：</a:t>
            </a:r>
            <a:r>
              <a:rPr kumimoji="0" lang="zh-CN" altLang="en-US" sz="3200" b="0" i="0" u="none" strike="noStrike" kern="1200" cap="none" spc="0" normalizeH="0" baseline="0" noProof="0" dirty="0" smtClean="0">
                <a:ln>
                  <a:noFill/>
                </a:ln>
                <a:solidFill>
                  <a:srgbClr val="FF0000"/>
                </a:solidFill>
                <a:effectLst/>
                <a:uLnTx/>
                <a:uFillTx/>
                <a:latin typeface="+mn-lt"/>
                <a:ea typeface="+mn-ea"/>
                <a:cs typeface="+mn-cs"/>
              </a:rPr>
              <a:t>选用</a:t>
            </a:r>
            <a:r>
              <a:rPr lang="zh-CN" altLang="en-US" sz="3200" dirty="0" smtClean="0">
                <a:solidFill>
                  <a:srgbClr val="FF0000"/>
                </a:solidFill>
              </a:rPr>
              <a:t>长</a:t>
            </a:r>
            <a:r>
              <a:rPr lang="en-US" altLang="zh-CN" sz="3200" dirty="0" smtClean="0">
                <a:solidFill>
                  <a:srgbClr val="FF0000"/>
                </a:solidFill>
              </a:rPr>
              <a:t>(</a:t>
            </a:r>
            <a:r>
              <a:rPr lang="zh-CN" altLang="en-US" sz="3200" dirty="0" smtClean="0">
                <a:solidFill>
                  <a:srgbClr val="FF0000"/>
                </a:solidFill>
              </a:rPr>
              <a:t>不包括尖端</a:t>
            </a:r>
            <a:r>
              <a:rPr lang="en-US" altLang="zh-CN" sz="3200" dirty="0" smtClean="0">
                <a:solidFill>
                  <a:srgbClr val="FF0000"/>
                </a:solidFill>
              </a:rPr>
              <a:t>)14.5cm</a:t>
            </a:r>
            <a:r>
              <a:rPr lang="zh-CN" altLang="en-US" sz="3200" dirty="0" smtClean="0">
                <a:solidFill>
                  <a:srgbClr val="FF0000"/>
                </a:solidFill>
              </a:rPr>
              <a:t>，粗</a:t>
            </a:r>
            <a:r>
              <a:rPr lang="en-US" altLang="zh-CN" sz="3200" dirty="0" smtClean="0">
                <a:solidFill>
                  <a:srgbClr val="FF0000"/>
                </a:solidFill>
              </a:rPr>
              <a:t>(</a:t>
            </a:r>
            <a:r>
              <a:rPr lang="zh-CN" altLang="en-US" sz="3200" dirty="0" smtClean="0">
                <a:solidFill>
                  <a:srgbClr val="FF0000"/>
                </a:solidFill>
              </a:rPr>
              <a:t>直径</a:t>
            </a:r>
            <a:r>
              <a:rPr lang="en-US" altLang="zh-CN" sz="3200" dirty="0" smtClean="0">
                <a:solidFill>
                  <a:srgbClr val="FF0000"/>
                </a:solidFill>
              </a:rPr>
              <a:t>)1.5cm</a:t>
            </a:r>
            <a:r>
              <a:rPr lang="zh-CN" altLang="en-US" sz="3200" dirty="0" smtClean="0">
                <a:solidFill>
                  <a:srgbClr val="FF0000"/>
                </a:solidFill>
              </a:rPr>
              <a:t>的白色标准型蜡烛</a:t>
            </a:r>
            <a:r>
              <a:rPr lang="zh-CN" altLang="en-US" sz="3200" dirty="0" smtClean="0"/>
              <a:t>；</a:t>
            </a:r>
            <a:endParaRPr lang="en-US" altLang="zh-CN" sz="3200" dirty="0" smtClean="0"/>
          </a:p>
        </p:txBody>
      </p:sp>
      <p:sp>
        <p:nvSpPr>
          <p:cNvPr id="8" name="矩形 7"/>
          <p:cNvSpPr/>
          <p:nvPr/>
        </p:nvSpPr>
        <p:spPr>
          <a:xfrm>
            <a:off x="72008" y="1437744"/>
            <a:ext cx="8820472" cy="1631216"/>
          </a:xfrm>
          <a:prstGeom prst="rect">
            <a:avLst/>
          </a:prstGeom>
        </p:spPr>
        <p:txBody>
          <a:bodyPr wrap="square">
            <a:spAutoFit/>
          </a:bodyPr>
          <a:lstStyle/>
          <a:p>
            <a:pPr lvl="0" algn="ctr">
              <a:spcBef>
                <a:spcPct val="20000"/>
              </a:spcBef>
              <a:buClr>
                <a:schemeClr val="tx2"/>
              </a:buClr>
              <a:buSzPct val="60000"/>
            </a:pPr>
            <a:r>
              <a:rPr lang="zh-CN" altLang="en-US" sz="2500" dirty="0" smtClean="0"/>
              <a:t>蜡烛</a:t>
            </a:r>
            <a:r>
              <a:rPr lang="zh-CN" altLang="en-US" sz="2500" dirty="0" smtClean="0">
                <a:solidFill>
                  <a:srgbClr val="FFFF00"/>
                </a:solidFill>
              </a:rPr>
              <a:t>不宜过长</a:t>
            </a:r>
            <a:r>
              <a:rPr lang="zh-CN" altLang="en-US" sz="2500" dirty="0" smtClean="0"/>
              <a:t>：过长的话</a:t>
            </a:r>
            <a:r>
              <a:rPr lang="zh-CN" altLang="en-US" sz="2500" dirty="0" smtClean="0">
                <a:solidFill>
                  <a:srgbClr val="00B0F0"/>
                </a:solidFill>
              </a:rPr>
              <a:t>实验周期</a:t>
            </a:r>
            <a:r>
              <a:rPr lang="en-US" altLang="zh-CN" sz="2500" dirty="0" smtClean="0"/>
              <a:t>(</a:t>
            </a:r>
            <a:r>
              <a:rPr lang="zh-CN" altLang="en-US" sz="2500" dirty="0" smtClean="0"/>
              <a:t>即一次实验从开始到结束所需要的时间</a:t>
            </a:r>
            <a:r>
              <a:rPr lang="en-US" altLang="zh-CN" sz="2500" dirty="0" smtClean="0"/>
              <a:t>)</a:t>
            </a:r>
            <a:r>
              <a:rPr lang="zh-CN" altLang="en-US" sz="2500" dirty="0" smtClean="0"/>
              <a:t>很</a:t>
            </a:r>
            <a:r>
              <a:rPr lang="zh-CN" altLang="en-US" sz="2500" dirty="0" smtClean="0">
                <a:solidFill>
                  <a:srgbClr val="00B0F0"/>
                </a:solidFill>
              </a:rPr>
              <a:t>长</a:t>
            </a:r>
            <a:r>
              <a:rPr lang="zh-CN" altLang="en-US" sz="2500" dirty="0" smtClean="0"/>
              <a:t>，并且很容易导致其挂上重物后的</a:t>
            </a:r>
            <a:r>
              <a:rPr lang="zh-CN" altLang="en-US" sz="2500" dirty="0" smtClean="0">
                <a:solidFill>
                  <a:srgbClr val="00B0F0"/>
                </a:solidFill>
              </a:rPr>
              <a:t>总长超过盛水容器的深度</a:t>
            </a:r>
            <a:r>
              <a:rPr lang="zh-CN" altLang="en-US" sz="2500" dirty="0" smtClean="0"/>
              <a:t>，有浮力以外的桶底支持力来参与抗衡整个系统的重力，无法实现“漂浮”的实验条件。</a:t>
            </a:r>
            <a:endParaRPr lang="en-US" altLang="zh-CN" sz="2500" dirty="0" smtClean="0"/>
          </a:p>
        </p:txBody>
      </p:sp>
      <p:sp>
        <p:nvSpPr>
          <p:cNvPr id="9" name="内容占位符 2"/>
          <p:cNvSpPr txBox="1">
            <a:spLocks/>
          </p:cNvSpPr>
          <p:nvPr/>
        </p:nvSpPr>
        <p:spPr>
          <a:xfrm>
            <a:off x="216024" y="2924944"/>
            <a:ext cx="8820472" cy="1512168"/>
          </a:xfrm>
          <a:prstGeom prst="rect">
            <a:avLst/>
          </a:prstGeom>
        </p:spPr>
        <p:txBody>
          <a:bodyPr vert="horz" rtlCol="0" anchor="t">
            <a:noAutofit/>
          </a:bodyPr>
          <a:lstStyle/>
          <a:p>
            <a:pPr marL="0" marR="0" lvl="0" indent="0" algn="ctr" defTabSz="914400" rtl="0" eaLnBrk="1" fontAlgn="auto" latinLnBrk="0" hangingPunct="1">
              <a:lnSpc>
                <a:spcPct val="100000"/>
              </a:lnSpc>
              <a:spcBef>
                <a:spcPct val="20000"/>
              </a:spcBef>
              <a:spcAft>
                <a:spcPts val="0"/>
              </a:spcAft>
              <a:buClr>
                <a:schemeClr val="tx2"/>
              </a:buClr>
              <a:buSzPct val="60000"/>
              <a:buFont typeface="Wingdings 2"/>
              <a:buNone/>
              <a:tabLst/>
              <a:defRPr/>
            </a:pPr>
            <a:r>
              <a:rPr kumimoji="0" lang="zh-CN" altLang="en-US" sz="2500" b="0" i="0" u="none" strike="noStrike" kern="1200" cap="none" spc="0" normalizeH="0" baseline="0" noProof="0" dirty="0" smtClean="0">
                <a:ln>
                  <a:noFill/>
                </a:ln>
                <a:solidFill>
                  <a:schemeClr val="tx1"/>
                </a:solidFill>
                <a:effectLst/>
                <a:uLnTx/>
                <a:uFillTx/>
                <a:latin typeface="+mn-lt"/>
                <a:ea typeface="+mn-ea"/>
                <a:cs typeface="+mn-cs"/>
              </a:rPr>
              <a:t>蜡烛同样</a:t>
            </a:r>
            <a:r>
              <a:rPr kumimoji="0" lang="zh-CN" altLang="en-US" sz="2500" b="0" i="0" u="none" strike="noStrike" kern="1200" cap="none" spc="0" normalizeH="0" baseline="0" noProof="0" dirty="0" smtClean="0">
                <a:ln>
                  <a:noFill/>
                </a:ln>
                <a:solidFill>
                  <a:srgbClr val="FFFF00"/>
                </a:solidFill>
                <a:effectLst/>
                <a:uLnTx/>
                <a:uFillTx/>
                <a:latin typeface="+mn-lt"/>
                <a:ea typeface="+mn-ea"/>
                <a:cs typeface="+mn-cs"/>
              </a:rPr>
              <a:t>不宜过短</a:t>
            </a:r>
            <a:r>
              <a:rPr kumimoji="0" lang="zh-CN" altLang="en-US" sz="2500" b="0" i="0" u="none" strike="noStrike" kern="1200" cap="none" spc="0" normalizeH="0" baseline="0" noProof="0" dirty="0" smtClean="0">
                <a:ln>
                  <a:noFill/>
                </a:ln>
                <a:solidFill>
                  <a:schemeClr val="tx1"/>
                </a:solidFill>
                <a:effectLst/>
                <a:uLnTx/>
                <a:uFillTx/>
                <a:latin typeface="+mn-lt"/>
                <a:ea typeface="+mn-ea"/>
                <a:cs typeface="+mn-cs"/>
              </a:rPr>
              <a:t>：过短将使得蜡烛所</a:t>
            </a:r>
            <a:r>
              <a:rPr kumimoji="0" lang="zh-CN" altLang="en-US" sz="2500" b="0" i="0" u="none" strike="noStrike" kern="1200" cap="none" spc="0" normalizeH="0" baseline="0" noProof="0" dirty="0" smtClean="0">
                <a:ln>
                  <a:noFill/>
                </a:ln>
                <a:solidFill>
                  <a:srgbClr val="00B0F0"/>
                </a:solidFill>
                <a:effectLst/>
                <a:uLnTx/>
                <a:uFillTx/>
                <a:latin typeface="+mn-lt"/>
                <a:ea typeface="+mn-ea"/>
                <a:cs typeface="+mn-cs"/>
              </a:rPr>
              <a:t>能提供的最大浮力很小</a:t>
            </a:r>
            <a:r>
              <a:rPr kumimoji="0" lang="zh-CN" altLang="en-US" sz="2500" b="0" i="0" u="none" strike="noStrike" kern="1200" cap="none" spc="0" normalizeH="0" baseline="0" noProof="0" dirty="0" smtClean="0">
                <a:ln>
                  <a:noFill/>
                </a:ln>
                <a:solidFill>
                  <a:schemeClr val="tx1"/>
                </a:solidFill>
                <a:effectLst/>
                <a:uLnTx/>
                <a:uFillTx/>
                <a:latin typeface="+mn-lt"/>
                <a:ea typeface="+mn-ea"/>
                <a:cs typeface="+mn-cs"/>
              </a:rPr>
              <a:t>，这样会导致</a:t>
            </a:r>
            <a:r>
              <a:rPr kumimoji="0" lang="zh-CN" altLang="en-US" sz="2500" b="0" i="0" u="none" strike="noStrike" kern="1200" cap="none" spc="0" normalizeH="0" baseline="0" noProof="0" dirty="0" smtClean="0">
                <a:ln>
                  <a:noFill/>
                </a:ln>
                <a:solidFill>
                  <a:srgbClr val="00B0F0"/>
                </a:solidFill>
                <a:effectLst/>
                <a:uLnTx/>
                <a:uFillTx/>
                <a:latin typeface="+mn-lt"/>
                <a:ea typeface="+mn-ea"/>
                <a:cs typeface="+mn-cs"/>
              </a:rPr>
              <a:t>很难筛选到重量合适的重物</a:t>
            </a:r>
            <a:r>
              <a:rPr kumimoji="0" lang="zh-CN" altLang="en-US" sz="2500" b="0" i="0" u="none" strike="noStrike" kern="1200" cap="none" spc="0" normalizeH="0" baseline="0" noProof="0" dirty="0" smtClean="0">
                <a:ln>
                  <a:noFill/>
                </a:ln>
                <a:solidFill>
                  <a:schemeClr val="tx1"/>
                </a:solidFill>
                <a:effectLst/>
                <a:uLnTx/>
                <a:uFillTx/>
                <a:latin typeface="+mn-lt"/>
                <a:ea typeface="+mn-ea"/>
                <a:cs typeface="+mn-cs"/>
              </a:rPr>
              <a:t>，重物稍微重一点，蜡烛就会沉下去；重物稍微轻一点，蜡烛又没法保持竖直，或露出水面部分太多。</a:t>
            </a:r>
            <a:endParaRPr kumimoji="0" lang="en-US" altLang="zh-CN" sz="2500" b="0"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100000"/>
              </a:lnSpc>
              <a:spcBef>
                <a:spcPct val="20000"/>
              </a:spcBef>
              <a:spcAft>
                <a:spcPts val="0"/>
              </a:spcAft>
              <a:buClr>
                <a:schemeClr val="tx2"/>
              </a:buClr>
              <a:buSzPct val="60000"/>
              <a:buFont typeface="Wingdings 2"/>
              <a:buNone/>
              <a:tabLst/>
              <a:defRPr/>
            </a:pPr>
            <a:endParaRPr kumimoji="0" lang="zh-CN" altLang="en-US" sz="2500" b="0" i="0" u="none" strike="noStrike" kern="1200" cap="none" spc="0" normalizeH="0" baseline="0" noProof="0" dirty="0">
              <a:ln>
                <a:noFill/>
              </a:ln>
              <a:solidFill>
                <a:schemeClr val="tx1"/>
              </a:solidFill>
              <a:effectLst/>
              <a:uLnTx/>
              <a:uFillTx/>
              <a:latin typeface="+mn-lt"/>
              <a:ea typeface="+mn-ea"/>
              <a:cs typeface="+mn-cs"/>
            </a:endParaRPr>
          </a:p>
        </p:txBody>
      </p:sp>
      <p:sp>
        <p:nvSpPr>
          <p:cNvPr id="10" name="矩形 9"/>
          <p:cNvSpPr/>
          <p:nvPr/>
        </p:nvSpPr>
        <p:spPr>
          <a:xfrm>
            <a:off x="72008" y="4390072"/>
            <a:ext cx="8820472" cy="1631216"/>
          </a:xfrm>
          <a:prstGeom prst="rect">
            <a:avLst/>
          </a:prstGeom>
        </p:spPr>
        <p:txBody>
          <a:bodyPr wrap="square">
            <a:spAutoFit/>
          </a:bodyPr>
          <a:lstStyle/>
          <a:p>
            <a:pPr lvl="0" algn="ctr">
              <a:spcBef>
                <a:spcPct val="20000"/>
              </a:spcBef>
              <a:buClr>
                <a:schemeClr val="tx2"/>
              </a:buClr>
              <a:buSzPct val="60000"/>
            </a:pPr>
            <a:r>
              <a:rPr lang="zh-CN" altLang="en-US" sz="2500" dirty="0" smtClean="0"/>
              <a:t>蜡烛直径</a:t>
            </a:r>
            <a:r>
              <a:rPr lang="zh-CN" altLang="en-US" sz="2500" dirty="0" smtClean="0">
                <a:solidFill>
                  <a:srgbClr val="FFFF00"/>
                </a:solidFill>
              </a:rPr>
              <a:t>不宜过细</a:t>
            </a:r>
            <a:r>
              <a:rPr lang="zh-CN" altLang="en-US" sz="2500" dirty="0" smtClean="0"/>
              <a:t>：在尝试着挂重物于蜡烛低端的时候，会有对外物施加外力使得其嵌入蜡烛身的操作，若此时直径过小，蜡烛的各向同性导致</a:t>
            </a:r>
            <a:r>
              <a:rPr lang="zh-CN" altLang="en-US" sz="2500" dirty="0" smtClean="0">
                <a:solidFill>
                  <a:srgbClr val="00B0F0"/>
                </a:solidFill>
              </a:rPr>
              <a:t>一个洞周围的裂缝迅速扩散</a:t>
            </a:r>
            <a:r>
              <a:rPr lang="zh-CN" altLang="en-US" sz="2500" dirty="0" smtClean="0"/>
              <a:t>，使得尖锐物的继续深入引起</a:t>
            </a:r>
            <a:r>
              <a:rPr lang="zh-CN" altLang="en-US" sz="2500" dirty="0" smtClean="0">
                <a:solidFill>
                  <a:srgbClr val="00B0F0"/>
                </a:solidFill>
              </a:rPr>
              <a:t>蜡烛底部的分崩离析</a:t>
            </a:r>
            <a:r>
              <a:rPr lang="en-US" altLang="zh-CN" sz="2500" dirty="0" smtClean="0"/>
              <a:t>(</a:t>
            </a:r>
            <a:r>
              <a:rPr lang="zh-CN" altLang="en-US" sz="2500" dirty="0" smtClean="0">
                <a:solidFill>
                  <a:srgbClr val="92D050"/>
                </a:solidFill>
              </a:rPr>
              <a:t>如图所示</a:t>
            </a:r>
            <a:r>
              <a:rPr lang="en-US" altLang="zh-CN" sz="2500" dirty="0" smtClean="0"/>
              <a:t>)</a:t>
            </a:r>
            <a:r>
              <a:rPr lang="zh-CN" altLang="en-US" sz="2500" dirty="0" smtClean="0"/>
              <a:t>。</a:t>
            </a:r>
            <a:endParaRPr lang="en-US" altLang="zh-CN" sz="2500" dirty="0" smtClean="0"/>
          </a:p>
        </p:txBody>
      </p:sp>
      <p:sp>
        <p:nvSpPr>
          <p:cNvPr id="11" name="矩形 10"/>
          <p:cNvSpPr/>
          <p:nvPr/>
        </p:nvSpPr>
        <p:spPr>
          <a:xfrm>
            <a:off x="539552" y="5879594"/>
            <a:ext cx="8208912" cy="861774"/>
          </a:xfrm>
          <a:prstGeom prst="rect">
            <a:avLst/>
          </a:prstGeom>
        </p:spPr>
        <p:txBody>
          <a:bodyPr wrap="square">
            <a:spAutoFit/>
          </a:bodyPr>
          <a:lstStyle/>
          <a:p>
            <a:pPr lvl="0" algn="ctr">
              <a:spcBef>
                <a:spcPct val="20000"/>
              </a:spcBef>
              <a:buClr>
                <a:schemeClr val="tx2"/>
              </a:buClr>
              <a:buSzPct val="60000"/>
            </a:pPr>
            <a:r>
              <a:rPr lang="zh-CN" altLang="en-US" sz="2500" dirty="0" smtClean="0">
                <a:solidFill>
                  <a:srgbClr val="FFFF00"/>
                </a:solidFill>
              </a:rPr>
              <a:t>综上</a:t>
            </a:r>
            <a:r>
              <a:rPr lang="zh-CN" altLang="en-US" sz="2500" dirty="0" smtClean="0"/>
              <a:t>：</a:t>
            </a:r>
            <a:r>
              <a:rPr lang="zh-CN" altLang="en-US" sz="2500" dirty="0" smtClean="0">
                <a:solidFill>
                  <a:srgbClr val="FF0000"/>
                </a:solidFill>
              </a:rPr>
              <a:t>蜡烛得长度适中，但蜡烛直径可以适当选大点的，这样悬挂重物时的嵌入操作不容易导致蜡烛底部的粉碎</a:t>
            </a:r>
            <a:r>
              <a:rPr lang="zh-CN" altLang="en-US" sz="2500" dirty="0" smtClean="0"/>
              <a:t>。</a:t>
            </a:r>
            <a:endParaRPr lang="zh-CN" altLang="en-US" sz="2500" dirty="0"/>
          </a:p>
        </p:txBody>
      </p:sp>
      <p:pic>
        <p:nvPicPr>
          <p:cNvPr id="12" name="图片 11" descr="IMG_20171023_205225.jpg"/>
          <p:cNvPicPr>
            <a:picLocks noChangeAspect="1"/>
          </p:cNvPicPr>
          <p:nvPr/>
        </p:nvPicPr>
        <p:blipFill>
          <a:blip r:embed="rId2" cstate="print"/>
          <a:stretch>
            <a:fillRect/>
          </a:stretch>
        </p:blipFill>
        <p:spPr>
          <a:xfrm>
            <a:off x="0" y="0"/>
            <a:ext cx="9144000" cy="6858000"/>
          </a:xfrm>
          <a:prstGeom prst="rect">
            <a:avLst/>
          </a:prstGeom>
        </p:spPr>
      </p:pic>
      <p:pic>
        <p:nvPicPr>
          <p:cNvPr id="13" name="图片 12" descr="IMG_20171023_205229.jpg"/>
          <p:cNvPicPr>
            <a:picLocks noChangeAspect="1"/>
          </p:cNvPicPr>
          <p:nvPr/>
        </p:nvPicPr>
        <p:blipFill>
          <a:blip r:embed="rId3" cstate="print"/>
          <a:stretch>
            <a:fillRect/>
          </a:stretch>
        </p:blipFill>
        <p:spPr>
          <a:xfrm>
            <a:off x="0" y="0"/>
            <a:ext cx="9144000" cy="6858000"/>
          </a:xfrm>
          <a:prstGeom prst="rect">
            <a:avLst/>
          </a:prstGeom>
        </p:spPr>
      </p:pic>
      <p:pic>
        <p:nvPicPr>
          <p:cNvPr id="14" name="图片 13" descr="IMG_20171023_211943.jpg"/>
          <p:cNvPicPr>
            <a:picLocks noChangeAspect="1"/>
          </p:cNvPicPr>
          <p:nvPr/>
        </p:nvPicPr>
        <p:blipFill>
          <a:blip r:embed="rId4" cstate="print"/>
          <a:stretch>
            <a:fillRect/>
          </a:stretch>
        </p:blipFill>
        <p:spPr>
          <a:xfrm>
            <a:off x="0" y="0"/>
            <a:ext cx="5143500" cy="6858000"/>
          </a:xfrm>
          <a:prstGeom prst="rect">
            <a:avLst/>
          </a:prstGeom>
        </p:spPr>
      </p:pic>
      <p:pic>
        <p:nvPicPr>
          <p:cNvPr id="15" name="图片 14" descr="IMG_20171023_212021.jpg"/>
          <p:cNvPicPr>
            <a:picLocks noChangeAspect="1"/>
          </p:cNvPicPr>
          <p:nvPr/>
        </p:nvPicPr>
        <p:blipFill>
          <a:blip r:embed="rId5" cstate="print"/>
          <a:stretch>
            <a:fillRect/>
          </a:stretch>
        </p:blipFill>
        <p:spPr>
          <a:xfrm>
            <a:off x="4355976" y="0"/>
            <a:ext cx="51435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ox(i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xit" presetSubtype="4" fill="hold" nodeType="clickEffect">
                                  <p:stCondLst>
                                    <p:cond delay="0"/>
                                  </p:stCondLst>
                                  <p:childTnLst>
                                    <p:anim calcmode="lin" valueType="num">
                                      <p:cBhvr additive="base">
                                        <p:cTn id="16" dur="500"/>
                                        <p:tgtEl>
                                          <p:spTgt spid="12"/>
                                        </p:tgtEl>
                                        <p:attrNameLst>
                                          <p:attrName>ppt_x</p:attrName>
                                        </p:attrNameLst>
                                      </p:cBhvr>
                                      <p:tavLst>
                                        <p:tav tm="0">
                                          <p:val>
                                            <p:strVal val="ppt_x"/>
                                          </p:val>
                                        </p:tav>
                                        <p:tav tm="100000">
                                          <p:val>
                                            <p:strVal val="ppt_x"/>
                                          </p:val>
                                        </p:tav>
                                      </p:tavLst>
                                    </p:anim>
                                    <p:anim calcmode="lin" valueType="num">
                                      <p:cBhvr additive="base">
                                        <p:cTn id="17" dur="500"/>
                                        <p:tgtEl>
                                          <p:spTgt spid="12"/>
                                        </p:tgtEl>
                                        <p:attrNameLst>
                                          <p:attrName>ppt_y</p:attrName>
                                        </p:attrNameLst>
                                      </p:cBhvr>
                                      <p:tavLst>
                                        <p:tav tm="0">
                                          <p:val>
                                            <p:strVal val="ppt_y"/>
                                          </p:val>
                                        </p:tav>
                                        <p:tav tm="100000">
                                          <p:val>
                                            <p:strVal val="1+ppt_h/2"/>
                                          </p:val>
                                        </p:tav>
                                      </p:tavLst>
                                    </p:anim>
                                    <p:set>
                                      <p:cBhvr>
                                        <p:cTn id="18" dur="1" fill="hold">
                                          <p:stCondLst>
                                            <p:cond delay="499"/>
                                          </p:stCondLst>
                                        </p:cTn>
                                        <p:tgtEl>
                                          <p:spTgt spid="12"/>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4" presetClass="entr" presetSubtype="16"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box(in)">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8" presetClass="exit" presetSubtype="16" fill="hold" nodeType="clickEffect">
                                  <p:stCondLst>
                                    <p:cond delay="0"/>
                                  </p:stCondLst>
                                  <p:childTnLst>
                                    <p:animEffect transition="out" filter="diamond(in)">
                                      <p:cBhvr>
                                        <p:cTn id="27" dur="500"/>
                                        <p:tgtEl>
                                          <p:spTgt spid="13"/>
                                        </p:tgtEl>
                                      </p:cBhvr>
                                    </p:animEffect>
                                    <p:set>
                                      <p:cBhvr>
                                        <p:cTn id="28" dur="1" fill="hold">
                                          <p:stCondLst>
                                            <p:cond delay="499"/>
                                          </p:stCondLst>
                                        </p:cTn>
                                        <p:tgtEl>
                                          <p:spTgt spid="13"/>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8" presetClass="entr" presetSubtype="12" fill="hold"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strips(downLeft)">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5" presetClass="exit" presetSubtype="10" fill="hold" nodeType="clickEffect">
                                  <p:stCondLst>
                                    <p:cond delay="0"/>
                                  </p:stCondLst>
                                  <p:childTnLst>
                                    <p:animEffect transition="out" filter="checkerboard(across)">
                                      <p:cBhvr>
                                        <p:cTn id="37" dur="500"/>
                                        <p:tgtEl>
                                          <p:spTgt spid="14"/>
                                        </p:tgtEl>
                                      </p:cBhvr>
                                    </p:animEffect>
                                    <p:set>
                                      <p:cBhvr>
                                        <p:cTn id="38" dur="1" fill="hold">
                                          <p:stCondLst>
                                            <p:cond delay="499"/>
                                          </p:stCondLst>
                                        </p:cTn>
                                        <p:tgtEl>
                                          <p:spTgt spid="14"/>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8" presetClass="entr" presetSubtype="12"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strips(downLeft)">
                                      <p:cBhvr>
                                        <p:cTn id="43" dur="500"/>
                                        <p:tgtEl>
                                          <p:spTgt spid="8"/>
                                        </p:tgtEl>
                                      </p:cBhvr>
                                    </p:animEffect>
                                  </p:childTnLst>
                                </p:cTn>
                              </p:par>
                            </p:childTnLst>
                          </p:cTn>
                        </p:par>
                      </p:childTnLst>
                    </p:cTn>
                  </p:par>
                  <p:par>
                    <p:cTn id="44" fill="hold">
                      <p:stCondLst>
                        <p:cond delay="indefinite"/>
                      </p:stCondLst>
                      <p:childTnLst>
                        <p:par>
                          <p:cTn id="45" fill="hold">
                            <p:stCondLst>
                              <p:cond delay="0"/>
                            </p:stCondLst>
                            <p:childTnLst>
                              <p:par>
                                <p:cTn id="46" presetID="5" presetClass="entr" presetSubtype="10" fill="hold" grpId="0" nodeType="click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checkerboard(across)">
                                      <p:cBhvr>
                                        <p:cTn id="48" dur="500"/>
                                        <p:tgtEl>
                                          <p:spTgt spid="9"/>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wipe(down)">
                                      <p:cBhvr>
                                        <p:cTn id="53" dur="500"/>
                                        <p:tgtEl>
                                          <p:spTgt spid="10"/>
                                        </p:tgtEl>
                                      </p:cBhvr>
                                    </p:animEffec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15"/>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3" presetClass="exit" presetSubtype="10" fill="hold" nodeType="clickEffect">
                                  <p:stCondLst>
                                    <p:cond delay="0"/>
                                  </p:stCondLst>
                                  <p:childTnLst>
                                    <p:animEffect transition="out" filter="blinds(horizontal)">
                                      <p:cBhvr>
                                        <p:cTn id="61" dur="500"/>
                                        <p:tgtEl>
                                          <p:spTgt spid="15"/>
                                        </p:tgtEl>
                                      </p:cBhvr>
                                    </p:animEffect>
                                    <p:set>
                                      <p:cBhvr>
                                        <p:cTn id="62" dur="1" fill="hold">
                                          <p:stCondLst>
                                            <p:cond delay="499"/>
                                          </p:stCondLst>
                                        </p:cTn>
                                        <p:tgtEl>
                                          <p:spTgt spid="15"/>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11"/>
                                        </p:tgtEl>
                                        <p:attrNameLst>
                                          <p:attrName>style.visibility</p:attrName>
                                        </p:attrNameLst>
                                      </p:cBhvr>
                                      <p:to>
                                        <p:strVal val="visible"/>
                                      </p:to>
                                    </p:set>
                                    <p:animEffect transition="in" filter="blinds(horizontal)">
                                      <p:cBhvr>
                                        <p:cTn id="6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0528" y="188640"/>
            <a:ext cx="9144000" cy="1323439"/>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一个可能的模型，及相关铺垫</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zh-CN" altLang="en-US" sz="2500" dirty="0" smtClean="0"/>
              <a:t>我们</a:t>
            </a:r>
            <a:r>
              <a:rPr lang="zh-CN" altLang="en-US" sz="2500" dirty="0" smtClean="0">
                <a:solidFill>
                  <a:schemeClr val="accent4"/>
                </a:solidFill>
              </a:rPr>
              <a:t>首先简要介绍这个实验的迷惑人心之处，即“理应不可能”的地方，这也是为什么这个实验被列入</a:t>
            </a:r>
            <a:r>
              <a:rPr lang="en-US" altLang="zh-CN" sz="2500" dirty="0" err="1" smtClean="0">
                <a:solidFill>
                  <a:schemeClr val="accent4"/>
                </a:solidFill>
              </a:rPr>
              <a:t>iypt</a:t>
            </a:r>
            <a:r>
              <a:rPr lang="zh-CN" altLang="en-US" sz="2500" dirty="0" smtClean="0">
                <a:solidFill>
                  <a:schemeClr val="accent4"/>
                </a:solidFill>
              </a:rPr>
              <a:t>的一个原因吧</a:t>
            </a:r>
            <a:r>
              <a:rPr lang="zh-CN" altLang="en-US" sz="2500" dirty="0" smtClean="0"/>
              <a:t>：</a:t>
            </a:r>
            <a:endParaRPr lang="en-US" altLang="zh-CN" sz="2500" dirty="0" smtClean="0"/>
          </a:p>
        </p:txBody>
      </p:sp>
      <p:sp>
        <p:nvSpPr>
          <p:cNvPr id="6" name="矩形 5"/>
          <p:cNvSpPr/>
          <p:nvPr/>
        </p:nvSpPr>
        <p:spPr>
          <a:xfrm>
            <a:off x="-180528" y="1484784"/>
            <a:ext cx="9144000" cy="2015936"/>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假如我们单纯地只从这个角度来思考问题：</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系</a:t>
            </a:r>
            <a:r>
              <a:rPr lang="en-US" altLang="zh-CN" sz="2500" dirty="0" smtClean="0"/>
              <a:t>/</a:t>
            </a:r>
            <a:r>
              <a:rPr lang="en-US" altLang="zh-CN" sz="2500" dirty="0" smtClean="0">
                <a:solidFill>
                  <a:srgbClr val="FFFF00"/>
                </a:solidFill>
              </a:rPr>
              <a:t>V</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zh-CN" altLang="en-US" sz="2500" dirty="0" smtClean="0"/>
              <a:t>，根据阿基米德浮力原理，若</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&lt; </a:t>
            </a:r>
            <a:r>
              <a:rPr lang="en-US" altLang="zh-CN" sz="2500" dirty="0" smtClean="0">
                <a:solidFill>
                  <a:srgbClr val="FFFF00"/>
                </a:solidFill>
              </a:rPr>
              <a:t>ρ</a:t>
            </a:r>
            <a:r>
              <a:rPr lang="zh-CN" altLang="en-US" sz="2500" dirty="0" smtClean="0">
                <a:solidFill>
                  <a:srgbClr val="FFFF00"/>
                </a:solidFill>
              </a:rPr>
              <a:t>水</a:t>
            </a:r>
            <a:r>
              <a:rPr lang="zh-CN" altLang="en-US" sz="2500" dirty="0" smtClean="0"/>
              <a:t>，则蜡烛</a:t>
            </a:r>
            <a:r>
              <a:rPr lang="en-US" altLang="zh-CN" sz="2500" dirty="0" smtClean="0"/>
              <a:t>+</a:t>
            </a:r>
            <a:r>
              <a:rPr lang="zh-CN" altLang="en-US" sz="2500" dirty="0" smtClean="0"/>
              <a:t>重物构成的体系会有部分露出水面，即处于漂浮状态，即我们实验刚开始所创造的蜡烛露头漂浮的情形。此时</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&lt;</a:t>
            </a:r>
            <a:r>
              <a:rPr lang="en-US" altLang="zh-CN" sz="2500" dirty="0" smtClean="0">
                <a:solidFill>
                  <a:srgbClr val="FFFF00"/>
                </a:solidFill>
              </a:rPr>
              <a:t> ρ</a:t>
            </a:r>
            <a:r>
              <a:rPr lang="zh-CN" altLang="en-US" sz="2500" dirty="0" smtClean="0">
                <a:solidFill>
                  <a:srgbClr val="FFFF00"/>
                </a:solidFill>
              </a:rPr>
              <a:t>水</a:t>
            </a:r>
            <a:r>
              <a:rPr lang="zh-CN" altLang="en-US" sz="2500" dirty="0" smtClean="0"/>
              <a:t>。</a:t>
            </a:r>
            <a:endParaRPr lang="en-US" altLang="zh-CN" sz="2500" dirty="0" smtClean="0"/>
          </a:p>
        </p:txBody>
      </p:sp>
      <p:sp>
        <p:nvSpPr>
          <p:cNvPr id="7" name="矩形 6"/>
          <p:cNvSpPr/>
          <p:nvPr/>
        </p:nvSpPr>
        <p:spPr>
          <a:xfrm>
            <a:off x="-179512" y="3501008"/>
            <a:ext cx="9144000" cy="861774"/>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随着蜡烛的继续燃烧，</a:t>
            </a:r>
            <a:r>
              <a:rPr lang="en-US" altLang="zh-CN" sz="2500" dirty="0" smtClean="0"/>
              <a:t> </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zh-CN" altLang="en-US" sz="2500" dirty="0" smtClean="0"/>
              <a:t>中</a:t>
            </a:r>
            <a:r>
              <a:rPr lang="en-US" altLang="zh-CN" sz="2500" dirty="0" smtClean="0">
                <a:solidFill>
                  <a:srgbClr val="FFFF00"/>
                </a:solidFill>
              </a:rPr>
              <a:t>m</a:t>
            </a:r>
            <a:r>
              <a:rPr lang="zh-CN" altLang="en-US" sz="2500" dirty="0" smtClean="0">
                <a:solidFill>
                  <a:srgbClr val="FFFF00"/>
                </a:solidFill>
              </a:rPr>
              <a:t>物</a:t>
            </a:r>
            <a:r>
              <a:rPr lang="zh-CN" altLang="en-US" sz="2500" dirty="0" smtClean="0"/>
              <a:t>、</a:t>
            </a:r>
            <a:r>
              <a:rPr lang="en-US" altLang="zh-CN" sz="2500" dirty="0" smtClean="0"/>
              <a:t> </a:t>
            </a:r>
            <a:r>
              <a:rPr lang="en-US" altLang="zh-CN" sz="2500" dirty="0" smtClean="0">
                <a:solidFill>
                  <a:srgbClr val="FFFF00"/>
                </a:solidFill>
              </a:rPr>
              <a:t>V</a:t>
            </a:r>
            <a:r>
              <a:rPr lang="zh-CN" altLang="en-US" sz="2500" dirty="0" smtClean="0">
                <a:solidFill>
                  <a:srgbClr val="FFFF00"/>
                </a:solidFill>
              </a:rPr>
              <a:t>物</a:t>
            </a:r>
            <a:r>
              <a:rPr lang="zh-CN" altLang="en-US" sz="2500" dirty="0" smtClean="0"/>
              <a:t>不变，</a:t>
            </a:r>
            <a:r>
              <a:rPr lang="en-US" altLang="zh-CN" sz="2500" dirty="0" smtClean="0">
                <a:solidFill>
                  <a:srgbClr val="FFFF00"/>
                </a:solidFill>
              </a:rPr>
              <a:t>m</a:t>
            </a:r>
            <a:r>
              <a:rPr lang="zh-CN" altLang="en-US" sz="2500" dirty="0" smtClean="0">
                <a:solidFill>
                  <a:srgbClr val="FFFF00"/>
                </a:solidFill>
              </a:rPr>
              <a:t>蜡</a:t>
            </a:r>
            <a:r>
              <a:rPr lang="zh-CN" altLang="en-US" sz="2500" dirty="0" smtClean="0"/>
              <a:t>和</a:t>
            </a:r>
            <a:r>
              <a:rPr lang="en-US" altLang="zh-CN" sz="2500" dirty="0" smtClean="0">
                <a:solidFill>
                  <a:srgbClr val="FFFF00"/>
                </a:solidFill>
              </a:rPr>
              <a:t>V</a:t>
            </a:r>
            <a:r>
              <a:rPr lang="zh-CN" altLang="en-US" sz="2500" dirty="0" smtClean="0">
                <a:solidFill>
                  <a:srgbClr val="FFFF00"/>
                </a:solidFill>
              </a:rPr>
              <a:t>蜡</a:t>
            </a:r>
            <a:r>
              <a:rPr lang="zh-CN" altLang="en-US" sz="2500" dirty="0" smtClean="0"/>
              <a:t>在减少，这时</a:t>
            </a:r>
            <a:r>
              <a:rPr lang="en-US" altLang="zh-CN" sz="2500" dirty="0" smtClean="0">
                <a:solidFill>
                  <a:srgbClr val="FFFF00"/>
                </a:solidFill>
              </a:rPr>
              <a:t>ρ</a:t>
            </a:r>
            <a:r>
              <a:rPr lang="zh-CN" altLang="en-US" sz="2500" dirty="0" smtClean="0">
                <a:solidFill>
                  <a:srgbClr val="FFFF00"/>
                </a:solidFill>
              </a:rPr>
              <a:t>系</a:t>
            </a:r>
            <a:r>
              <a:rPr lang="zh-CN" altLang="en-US" sz="2500" dirty="0" smtClean="0"/>
              <a:t>怎么变化呢？</a:t>
            </a:r>
            <a:r>
              <a:rPr lang="en-US" altLang="zh-CN" sz="2500" dirty="0" smtClean="0"/>
              <a:t>——</a:t>
            </a:r>
          </a:p>
        </p:txBody>
      </p:sp>
      <p:sp>
        <p:nvSpPr>
          <p:cNvPr id="8" name="矩形 7"/>
          <p:cNvSpPr/>
          <p:nvPr/>
        </p:nvSpPr>
        <p:spPr>
          <a:xfrm>
            <a:off x="-180528" y="4437112"/>
            <a:ext cx="9144000" cy="2015936"/>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将</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zh-CN" altLang="en-US" sz="2500" dirty="0" smtClean="0"/>
              <a:t>代入其中</a:t>
            </a:r>
            <a:r>
              <a:rPr lang="en-US" altLang="zh-CN" sz="2500" dirty="0" smtClean="0"/>
              <a:t>(</a:t>
            </a:r>
            <a:r>
              <a:rPr lang="zh-CN" altLang="en-US" sz="2500" dirty="0" smtClean="0">
                <a:solidFill>
                  <a:srgbClr val="92D050"/>
                </a:solidFill>
              </a:rPr>
              <a:t>注意，</a:t>
            </a:r>
            <a:r>
              <a:rPr lang="en-US" altLang="zh-CN" sz="2500" dirty="0" smtClean="0">
                <a:solidFill>
                  <a:srgbClr val="FFFF00"/>
                </a:solidFill>
              </a:rPr>
              <a:t> ρ</a:t>
            </a:r>
            <a:r>
              <a:rPr lang="zh-CN" altLang="en-US" sz="2500" dirty="0" smtClean="0">
                <a:solidFill>
                  <a:srgbClr val="FFFF00"/>
                </a:solidFill>
              </a:rPr>
              <a:t>蜡</a:t>
            </a:r>
            <a:r>
              <a:rPr lang="zh-CN" altLang="en-US" sz="2500" dirty="0" smtClean="0">
                <a:solidFill>
                  <a:srgbClr val="92D050"/>
                </a:solidFill>
              </a:rPr>
              <a:t>既代表蜡烛的平均密度，又可以代表蜡烛上某一点的体密度，并且不随着燃烧进程而变化；不像</a:t>
            </a:r>
            <a:r>
              <a:rPr lang="en-US" altLang="zh-CN" sz="2500" dirty="0" smtClean="0">
                <a:solidFill>
                  <a:srgbClr val="FFFF00"/>
                </a:solidFill>
              </a:rPr>
              <a:t>ρ</a:t>
            </a:r>
            <a:r>
              <a:rPr lang="zh-CN" altLang="en-US" sz="2500" dirty="0" smtClean="0">
                <a:solidFill>
                  <a:srgbClr val="FFFF00"/>
                </a:solidFill>
              </a:rPr>
              <a:t>物</a:t>
            </a:r>
            <a:r>
              <a:rPr lang="zh-CN" altLang="en-US" sz="2500" dirty="0" smtClean="0">
                <a:solidFill>
                  <a:srgbClr val="92D050"/>
                </a:solidFill>
              </a:rPr>
              <a:t>，虽然也不随着时间变化，但只能代表物体的平均密度，不能代表物体上任何物点的体密度；更不像随着时间变化的</a:t>
            </a:r>
            <a:r>
              <a:rPr lang="en-US" altLang="zh-CN" sz="2500" dirty="0" smtClean="0">
                <a:solidFill>
                  <a:srgbClr val="FFFF00"/>
                </a:solidFill>
              </a:rPr>
              <a:t>ρ</a:t>
            </a:r>
            <a:r>
              <a:rPr lang="zh-CN" altLang="en-US" sz="2500" dirty="0" smtClean="0">
                <a:solidFill>
                  <a:srgbClr val="FFFF00"/>
                </a:solidFill>
              </a:rPr>
              <a:t>系</a:t>
            </a:r>
            <a:r>
              <a:rPr lang="zh-CN" altLang="en-US" sz="2500" dirty="0" smtClean="0">
                <a:solidFill>
                  <a:srgbClr val="92D050"/>
                </a:solidFill>
              </a:rPr>
              <a:t>。因此</a:t>
            </a:r>
            <a:r>
              <a:rPr lang="en-US" altLang="zh-CN" sz="2500" dirty="0" smtClean="0">
                <a:solidFill>
                  <a:srgbClr val="FFFF00"/>
                </a:solidFill>
              </a:rPr>
              <a:t>ρ</a:t>
            </a:r>
            <a:r>
              <a:rPr lang="zh-CN" altLang="en-US" sz="2500" dirty="0" smtClean="0">
                <a:solidFill>
                  <a:srgbClr val="FFFF00"/>
                </a:solidFill>
              </a:rPr>
              <a:t>蜡</a:t>
            </a:r>
            <a:r>
              <a:rPr lang="zh-CN" altLang="en-US" sz="2500" dirty="0" smtClean="0">
                <a:solidFill>
                  <a:srgbClr val="92D050"/>
                </a:solidFill>
              </a:rPr>
              <a:t>可以作为常值，不随空间和时间的变化</a:t>
            </a:r>
            <a:r>
              <a:rPr lang="en-US" altLang="zh-CN" sz="2500" dirty="0" smtClean="0"/>
              <a:t>)</a:t>
            </a:r>
            <a:r>
              <a:rPr lang="zh-CN" altLang="en-US" sz="2500" dirty="0" smtClean="0"/>
              <a:t>，</a:t>
            </a:r>
            <a:endParaRPr lang="en-US" altLang="zh-CN" sz="250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0528" y="188640"/>
            <a:ext cx="9324528" cy="2477601"/>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于是</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 =(</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rgbClr val="7030A0"/>
                </a:solidFill>
              </a:rPr>
              <a:t>ρ</a:t>
            </a:r>
            <a:r>
              <a:rPr lang="zh-CN" altLang="en-US" sz="2500" dirty="0" smtClean="0">
                <a:solidFill>
                  <a:srgbClr val="7030A0"/>
                </a:solidFill>
              </a:rPr>
              <a:t>蜡</a:t>
            </a:r>
            <a:r>
              <a:rPr lang="en-US" altLang="zh-CN" sz="2500" dirty="0" smtClean="0"/>
              <a:t>* </a:t>
            </a:r>
            <a:r>
              <a:rPr lang="en-US" altLang="zh-CN" sz="2500" dirty="0" smtClean="0">
                <a:solidFill>
                  <a:srgbClr val="7030A0"/>
                </a:solidFill>
              </a:rPr>
              <a:t>V</a:t>
            </a:r>
            <a:r>
              <a:rPr lang="zh-CN" altLang="en-US" sz="2500" dirty="0" smtClean="0">
                <a:solidFill>
                  <a:srgbClr val="7030A0"/>
                </a:solidFill>
              </a:rPr>
              <a:t>物</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7030A0"/>
                </a:solidFill>
              </a:rPr>
              <a:t>ρ</a:t>
            </a:r>
            <a:r>
              <a:rPr lang="zh-CN" altLang="en-US" sz="2500" dirty="0" smtClean="0">
                <a:solidFill>
                  <a:srgbClr val="7030A0"/>
                </a:solidFill>
              </a:rPr>
              <a:t>蜡</a:t>
            </a:r>
            <a:r>
              <a:rPr lang="en-US" altLang="zh-CN" sz="2500" dirty="0" smtClean="0"/>
              <a:t>*</a:t>
            </a:r>
            <a:r>
              <a:rPr lang="en-US" altLang="zh-CN" sz="2500" dirty="0" smtClean="0">
                <a:solidFill>
                  <a:srgbClr val="7030A0"/>
                </a:solidFill>
              </a:rPr>
              <a:t> V</a:t>
            </a:r>
            <a:r>
              <a:rPr lang="zh-CN" altLang="en-US" sz="2500" dirty="0" smtClean="0">
                <a:solidFill>
                  <a:srgbClr val="7030A0"/>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p>
          <a:p>
            <a:pPr marL="342900" lvl="0" indent="-342900">
              <a:spcBef>
                <a:spcPct val="20000"/>
              </a:spcBef>
              <a:buClr>
                <a:schemeClr val="tx2"/>
              </a:buClr>
              <a:buSzPct val="60000"/>
              <a:buFont typeface="Wingdings 2"/>
              <a:buChar char=""/>
              <a:defRPr/>
            </a:pP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0000"/>
                </a:solidFill>
              </a:rPr>
              <a:t>V</a:t>
            </a:r>
            <a:r>
              <a:rPr lang="zh-CN" altLang="en-US" sz="2500" dirty="0" smtClean="0">
                <a:solidFill>
                  <a:srgbClr val="FF00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chemeClr val="accent4"/>
                </a:solidFill>
              </a:rPr>
              <a:t>【</a:t>
            </a:r>
            <a:r>
              <a:rPr lang="zh-CN" altLang="en-US" sz="2500" dirty="0" smtClean="0">
                <a:solidFill>
                  <a:schemeClr val="accent4"/>
                </a:solidFill>
              </a:rPr>
              <a:t>还可以写成</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ρ</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0000"/>
                </a:solidFill>
              </a:rPr>
              <a:t>V</a:t>
            </a:r>
            <a:r>
              <a:rPr lang="zh-CN" altLang="en-US" sz="2500" dirty="0" smtClean="0">
                <a:solidFill>
                  <a:srgbClr val="FF00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+1)</a:t>
            </a:r>
            <a:r>
              <a:rPr lang="zh-CN" altLang="en-US" sz="2500" dirty="0" smtClean="0">
                <a:solidFill>
                  <a:schemeClr val="accent4"/>
                </a:solidFill>
              </a:rPr>
              <a:t>，不过接下来不用此形式</a:t>
            </a:r>
            <a:r>
              <a:rPr lang="en-US" altLang="zh-CN" sz="2500" dirty="0" smtClean="0">
                <a:solidFill>
                  <a:schemeClr val="accent4"/>
                </a:solidFill>
              </a:rPr>
              <a:t>】 </a:t>
            </a:r>
            <a:r>
              <a:rPr lang="zh-CN" altLang="en-US" sz="2500" dirty="0" smtClean="0"/>
              <a:t>，其中由于</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&gt;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zh-CN" altLang="en-US" sz="2500" dirty="0" smtClean="0"/>
              <a:t>，因此</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)&gt;0</a:t>
            </a:r>
            <a:r>
              <a:rPr lang="zh-CN" altLang="en-US" sz="2500" dirty="0" smtClean="0"/>
              <a:t>，并且其中只有是</a:t>
            </a:r>
            <a:r>
              <a:rPr lang="en-US" altLang="zh-CN" sz="2500" dirty="0" smtClean="0">
                <a:solidFill>
                  <a:srgbClr val="FF0000"/>
                </a:solidFill>
              </a:rPr>
              <a:t>V</a:t>
            </a:r>
            <a:r>
              <a:rPr lang="zh-CN" altLang="en-US" sz="2500" dirty="0" smtClean="0">
                <a:solidFill>
                  <a:srgbClr val="FF0000"/>
                </a:solidFill>
              </a:rPr>
              <a:t>蜡</a:t>
            </a:r>
            <a:r>
              <a:rPr lang="zh-CN" altLang="en-US" sz="2500" dirty="0" smtClean="0"/>
              <a:t>变量。</a:t>
            </a:r>
            <a:endParaRPr lang="en-US" altLang="zh-CN" sz="2500" dirty="0" smtClean="0">
              <a:solidFill>
                <a:schemeClr val="accent4"/>
              </a:solidFill>
            </a:endParaRPr>
          </a:p>
        </p:txBody>
      </p:sp>
      <p:sp>
        <p:nvSpPr>
          <p:cNvPr id="6" name="矩形 5"/>
          <p:cNvSpPr/>
          <p:nvPr/>
        </p:nvSpPr>
        <p:spPr>
          <a:xfrm>
            <a:off x="-216024" y="2614553"/>
            <a:ext cx="9324528" cy="1246495"/>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那么随着燃烧进程的继续，</a:t>
            </a:r>
            <a:r>
              <a:rPr lang="en-US" altLang="zh-CN" sz="2500" dirty="0" smtClean="0">
                <a:solidFill>
                  <a:srgbClr val="FFFF00"/>
                </a:solidFill>
              </a:rPr>
              <a:t> </a:t>
            </a:r>
            <a:r>
              <a:rPr lang="en-US" altLang="zh-CN" sz="2500" dirty="0" smtClean="0">
                <a:solidFill>
                  <a:srgbClr val="FF0000"/>
                </a:solidFill>
              </a:rPr>
              <a:t>V</a:t>
            </a:r>
            <a:r>
              <a:rPr lang="zh-CN" altLang="en-US" sz="2500" dirty="0" smtClean="0">
                <a:solidFill>
                  <a:srgbClr val="FF0000"/>
                </a:solidFill>
              </a:rPr>
              <a:t>蜡</a:t>
            </a:r>
            <a:r>
              <a:rPr lang="zh-CN" altLang="en-US" sz="2500" dirty="0" smtClean="0"/>
              <a:t>在减小，则</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0000"/>
                </a:solidFill>
              </a:rPr>
              <a:t>V</a:t>
            </a:r>
            <a:r>
              <a:rPr lang="zh-CN" altLang="en-US" sz="2500" dirty="0" smtClean="0">
                <a:solidFill>
                  <a:srgbClr val="FF00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zh-CN" altLang="en-US" sz="2500" dirty="0" smtClean="0"/>
              <a:t>单调增加，当</a:t>
            </a:r>
            <a:r>
              <a:rPr lang="en-US" altLang="zh-CN" sz="2500" dirty="0" smtClean="0">
                <a:solidFill>
                  <a:srgbClr val="FF0000"/>
                </a:solidFill>
              </a:rPr>
              <a:t>V</a:t>
            </a:r>
            <a:r>
              <a:rPr lang="zh-CN" altLang="en-US" sz="2500" dirty="0" smtClean="0">
                <a:solidFill>
                  <a:srgbClr val="FF0000"/>
                </a:solidFill>
              </a:rPr>
              <a:t>蜡</a:t>
            </a:r>
            <a:r>
              <a:rPr lang="zh-CN" altLang="en-US" sz="2500" dirty="0" smtClean="0"/>
              <a:t>→</a:t>
            </a:r>
            <a:r>
              <a:rPr lang="en-US" altLang="zh-CN" sz="2500" dirty="0" smtClean="0">
                <a:solidFill>
                  <a:srgbClr val="FF0000"/>
                </a:solidFill>
              </a:rPr>
              <a:t>0</a:t>
            </a:r>
            <a:r>
              <a:rPr lang="zh-CN" altLang="en-US" sz="2500" dirty="0" smtClean="0"/>
              <a:t>时，最终趋向于</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物</a:t>
            </a:r>
            <a:r>
              <a:rPr lang="en-US" altLang="zh-CN" sz="2500" dirty="0" smtClean="0"/>
              <a:t>&gt;</a:t>
            </a:r>
            <a:r>
              <a:rPr lang="en-US" altLang="zh-CN" sz="2500" dirty="0" smtClean="0">
                <a:solidFill>
                  <a:srgbClr val="FFFF00"/>
                </a:solidFill>
              </a:rPr>
              <a:t>ρ</a:t>
            </a:r>
            <a:r>
              <a:rPr lang="zh-CN" altLang="en-US" sz="2500" dirty="0" smtClean="0">
                <a:solidFill>
                  <a:srgbClr val="FFFF00"/>
                </a:solidFill>
              </a:rPr>
              <a:t>水</a:t>
            </a:r>
            <a:r>
              <a:rPr lang="zh-CN" altLang="en-US" sz="2500" dirty="0" smtClean="0"/>
              <a:t>；</a:t>
            </a:r>
            <a:endParaRPr lang="en-US" altLang="zh-CN" sz="2500" dirty="0" smtClean="0"/>
          </a:p>
        </p:txBody>
      </p:sp>
      <p:sp>
        <p:nvSpPr>
          <p:cNvPr id="7" name="矩形 6"/>
          <p:cNvSpPr/>
          <p:nvPr/>
        </p:nvSpPr>
        <p:spPr>
          <a:xfrm>
            <a:off x="-252536" y="3886016"/>
            <a:ext cx="9324528" cy="1631216"/>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又由于当</a:t>
            </a:r>
            <a:r>
              <a:rPr lang="en-US" altLang="zh-CN" sz="2500" dirty="0" smtClean="0">
                <a:solidFill>
                  <a:srgbClr val="FF0000"/>
                </a:solidFill>
              </a:rPr>
              <a:t>V</a:t>
            </a:r>
            <a:r>
              <a:rPr lang="zh-CN" altLang="en-US" sz="2500" dirty="0" smtClean="0">
                <a:solidFill>
                  <a:srgbClr val="FF0000"/>
                </a:solidFill>
              </a:rPr>
              <a:t>蜡</a:t>
            </a:r>
            <a:r>
              <a:rPr lang="en-US" altLang="zh-CN" sz="2500" dirty="0" smtClean="0"/>
              <a:t>=</a:t>
            </a:r>
            <a:r>
              <a:rPr lang="en-US" altLang="zh-CN" sz="2500" dirty="0" smtClean="0">
                <a:solidFill>
                  <a:srgbClr val="FF0000"/>
                </a:solidFill>
              </a:rPr>
              <a:t>V</a:t>
            </a:r>
            <a:r>
              <a:rPr lang="zh-CN" altLang="en-US" sz="2500" dirty="0" smtClean="0">
                <a:solidFill>
                  <a:srgbClr val="FF0000"/>
                </a:solidFill>
              </a:rPr>
              <a:t>蜡</a:t>
            </a:r>
            <a:r>
              <a:rPr lang="en-US" altLang="zh-CN" sz="2500" dirty="0" smtClean="0">
                <a:solidFill>
                  <a:srgbClr val="FF0000"/>
                </a:solidFill>
              </a:rPr>
              <a:t>max</a:t>
            </a:r>
            <a:r>
              <a:rPr lang="zh-CN" altLang="en-US" sz="2500" dirty="0" smtClean="0"/>
              <a:t>时，即初始状态时，体系处于漂浮状态，此时</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&lt;</a:t>
            </a:r>
            <a:r>
              <a:rPr lang="en-US" altLang="zh-CN" sz="2500" dirty="0" smtClean="0">
                <a:solidFill>
                  <a:srgbClr val="FFFF00"/>
                </a:solidFill>
              </a:rPr>
              <a:t> ρ</a:t>
            </a:r>
            <a:r>
              <a:rPr lang="zh-CN" altLang="en-US" sz="2500" dirty="0" smtClean="0">
                <a:solidFill>
                  <a:srgbClr val="FFFF00"/>
                </a:solidFill>
              </a:rPr>
              <a:t>水</a:t>
            </a:r>
            <a:r>
              <a:rPr lang="zh-CN" altLang="en-US" sz="2500" dirty="0" smtClean="0"/>
              <a:t>；根据</a:t>
            </a:r>
            <a:r>
              <a:rPr lang="zh-CN" altLang="en-US" sz="2500" dirty="0" smtClean="0">
                <a:solidFill>
                  <a:schemeClr val="accent3"/>
                </a:solidFill>
              </a:rPr>
              <a:t>闭区间上连续函数的介值定理</a:t>
            </a:r>
            <a:r>
              <a:rPr lang="zh-CN" altLang="en-US" sz="2500" dirty="0" smtClean="0"/>
              <a:t>，在区间</a:t>
            </a:r>
            <a:r>
              <a:rPr lang="en-US" altLang="zh-CN" sz="2500" dirty="0" smtClean="0"/>
              <a:t>[</a:t>
            </a:r>
            <a:r>
              <a:rPr lang="en-US" altLang="zh-CN" sz="2500" dirty="0" smtClean="0">
                <a:solidFill>
                  <a:srgbClr val="FF0000"/>
                </a:solidFill>
              </a:rPr>
              <a:t>0</a:t>
            </a:r>
            <a:r>
              <a:rPr lang="en-US" altLang="zh-CN" sz="2500" dirty="0" smtClean="0"/>
              <a:t>,</a:t>
            </a:r>
            <a:r>
              <a:rPr lang="en-US" altLang="zh-CN" sz="2500" dirty="0" smtClean="0">
                <a:solidFill>
                  <a:srgbClr val="FF0000"/>
                </a:solidFill>
              </a:rPr>
              <a:t>V</a:t>
            </a:r>
            <a:r>
              <a:rPr lang="zh-CN" altLang="en-US" sz="2500" dirty="0" smtClean="0">
                <a:solidFill>
                  <a:srgbClr val="FF0000"/>
                </a:solidFill>
              </a:rPr>
              <a:t>蜡</a:t>
            </a:r>
            <a:r>
              <a:rPr lang="en-US" altLang="zh-CN" sz="2500" dirty="0" smtClean="0">
                <a:solidFill>
                  <a:srgbClr val="FF0000"/>
                </a:solidFill>
              </a:rPr>
              <a:t>max</a:t>
            </a:r>
            <a:r>
              <a:rPr lang="en-US" altLang="zh-CN" sz="2500" dirty="0" smtClean="0"/>
              <a:t>]</a:t>
            </a:r>
            <a:r>
              <a:rPr lang="zh-CN" altLang="en-US" sz="2500" dirty="0" smtClean="0"/>
              <a:t>上，存在一点</a:t>
            </a:r>
            <a:r>
              <a:rPr lang="en-US" altLang="zh-CN" sz="2500" dirty="0" smtClean="0">
                <a:solidFill>
                  <a:srgbClr val="FF0000"/>
                </a:solidFill>
              </a:rPr>
              <a:t>V</a:t>
            </a:r>
            <a:r>
              <a:rPr lang="zh-CN" altLang="en-US" sz="2500" dirty="0" smtClean="0">
                <a:solidFill>
                  <a:srgbClr val="FF0000"/>
                </a:solidFill>
              </a:rPr>
              <a:t>蜡</a:t>
            </a:r>
            <a:r>
              <a:rPr lang="zh-CN" altLang="en-US" sz="2500" dirty="0" smtClean="0"/>
              <a:t>，使得</a:t>
            </a:r>
            <a:r>
              <a:rPr lang="en-US" altLang="zh-CN" sz="2500" dirty="0" smtClean="0">
                <a:solidFill>
                  <a:srgbClr val="FFFF00"/>
                </a:solidFill>
              </a:rPr>
              <a:t>ρ</a:t>
            </a:r>
            <a:r>
              <a:rPr lang="zh-CN" altLang="en-US" sz="2500" dirty="0" smtClean="0">
                <a:solidFill>
                  <a:srgbClr val="FFFF00"/>
                </a:solidFill>
              </a:rPr>
              <a:t>系</a:t>
            </a:r>
            <a:r>
              <a:rPr lang="en-US" altLang="zh-CN" sz="2500" dirty="0" smtClean="0">
                <a:solidFill>
                  <a:srgbClr val="FFFF00"/>
                </a:solidFill>
              </a:rPr>
              <a:t>(</a:t>
            </a:r>
            <a:r>
              <a:rPr lang="en-US" altLang="zh-CN" sz="2500" dirty="0" smtClean="0">
                <a:solidFill>
                  <a:srgbClr val="FF0000"/>
                </a:solidFill>
              </a:rPr>
              <a:t>V</a:t>
            </a:r>
            <a:r>
              <a:rPr lang="zh-CN" altLang="en-US" sz="2500" dirty="0" smtClean="0">
                <a:solidFill>
                  <a:srgbClr val="FF0000"/>
                </a:solidFill>
              </a:rPr>
              <a:t>蜡</a:t>
            </a:r>
            <a:r>
              <a:rPr lang="en-US" altLang="zh-CN" sz="2500" dirty="0" smtClean="0">
                <a:solidFill>
                  <a:srgbClr val="FFFF00"/>
                </a:solidFill>
              </a:rPr>
              <a:t>)</a:t>
            </a:r>
            <a:r>
              <a:rPr lang="en-US" altLang="zh-CN" sz="2500" dirty="0" smtClean="0"/>
              <a:t>=</a:t>
            </a:r>
            <a:r>
              <a:rPr lang="en-US" altLang="zh-CN" sz="2500" dirty="0" smtClean="0">
                <a:solidFill>
                  <a:srgbClr val="FFFF00"/>
                </a:solidFill>
              </a:rPr>
              <a:t>ρ</a:t>
            </a:r>
            <a:r>
              <a:rPr lang="zh-CN" altLang="en-US" sz="2500" dirty="0" smtClean="0">
                <a:solidFill>
                  <a:srgbClr val="FFFF00"/>
                </a:solidFill>
              </a:rPr>
              <a:t>水</a:t>
            </a:r>
            <a:r>
              <a:rPr lang="zh-CN" altLang="en-US" sz="2500" dirty="0" smtClean="0"/>
              <a:t>，此时蜡烛</a:t>
            </a:r>
            <a:r>
              <a:rPr lang="zh-CN" altLang="en-US" sz="2500" dirty="0" smtClean="0">
                <a:solidFill>
                  <a:schemeClr val="accent3"/>
                </a:solidFill>
              </a:rPr>
              <a:t>介于沉入水中和漂浮的临界时间点</a:t>
            </a:r>
            <a:r>
              <a:rPr lang="zh-CN" altLang="en-US" sz="2500" dirty="0" smtClean="0"/>
              <a:t>。</a:t>
            </a:r>
            <a:endParaRPr lang="en-US" altLang="zh-CN" sz="2500" dirty="0" smtClean="0"/>
          </a:p>
        </p:txBody>
      </p:sp>
      <p:sp>
        <p:nvSpPr>
          <p:cNvPr id="8" name="矩形 7"/>
          <p:cNvSpPr/>
          <p:nvPr/>
        </p:nvSpPr>
        <p:spPr>
          <a:xfrm>
            <a:off x="-252536" y="5422865"/>
            <a:ext cx="9324528" cy="1246495"/>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也就是说，按照此方向的分析，我们在蜡烛燃烧完全</a:t>
            </a:r>
            <a:r>
              <a:rPr lang="en-US" altLang="zh-CN" sz="2500" dirty="0" smtClean="0"/>
              <a:t>(</a:t>
            </a:r>
            <a:r>
              <a:rPr lang="zh-CN" altLang="en-US" sz="2500" dirty="0" smtClean="0"/>
              <a:t>即</a:t>
            </a:r>
            <a:r>
              <a:rPr lang="en-US" altLang="zh-CN" sz="2500" dirty="0" smtClean="0">
                <a:solidFill>
                  <a:srgbClr val="FF0000"/>
                </a:solidFill>
              </a:rPr>
              <a:t>V</a:t>
            </a:r>
            <a:r>
              <a:rPr lang="zh-CN" altLang="en-US" sz="2500" dirty="0" smtClean="0">
                <a:solidFill>
                  <a:srgbClr val="FF0000"/>
                </a:solidFill>
              </a:rPr>
              <a:t>蜡</a:t>
            </a:r>
            <a:r>
              <a:rPr lang="en-US" altLang="zh-CN" sz="2500" dirty="0" smtClean="0"/>
              <a:t>=0)</a:t>
            </a:r>
            <a:r>
              <a:rPr lang="zh-CN" altLang="en-US" sz="2500" dirty="0" smtClean="0"/>
              <a:t>之前，</a:t>
            </a:r>
            <a:r>
              <a:rPr lang="zh-CN" altLang="en-US" sz="2500" dirty="0" smtClean="0">
                <a:solidFill>
                  <a:srgbClr val="00B0F0"/>
                </a:solidFill>
              </a:rPr>
              <a:t>必定能看见蜡烛沉入水中的现象</a:t>
            </a:r>
            <a:r>
              <a:rPr lang="zh-CN" altLang="en-US" sz="2500" dirty="0" smtClean="0"/>
              <a:t>，也就是说，</a:t>
            </a:r>
            <a:r>
              <a:rPr lang="zh-CN" altLang="en-US" sz="2500" dirty="0" smtClean="0">
                <a:solidFill>
                  <a:schemeClr val="accent3"/>
                </a:solidFill>
              </a:rPr>
              <a:t>只要继续燃烧</a:t>
            </a:r>
            <a:r>
              <a:rPr lang="zh-CN" altLang="en-US" sz="2500" dirty="0" smtClean="0"/>
              <a:t>，</a:t>
            </a:r>
            <a:r>
              <a:rPr lang="zh-CN" altLang="en-US" sz="2500" dirty="0" smtClean="0">
                <a:solidFill>
                  <a:srgbClr val="00B0F0"/>
                </a:solidFill>
              </a:rPr>
              <a:t>蜡烛必然在燃尽之前沉入水中</a:t>
            </a:r>
            <a:r>
              <a:rPr lang="zh-CN" altLang="en-US" sz="2500" dirty="0" smtClean="0"/>
              <a:t>，该</a:t>
            </a:r>
            <a:r>
              <a:rPr lang="zh-CN" altLang="en-US" sz="2500" dirty="0" smtClean="0">
                <a:solidFill>
                  <a:srgbClr val="00B0F0"/>
                </a:solidFill>
              </a:rPr>
              <a:t>事件必然发生</a:t>
            </a:r>
            <a:r>
              <a:rPr lang="zh-CN" altLang="en-US" sz="2500" dirty="0" smtClean="0"/>
              <a:t>。</a:t>
            </a:r>
            <a:endParaRPr lang="en-US" altLang="zh-CN" sz="250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88032" y="-2416"/>
            <a:ext cx="9324528" cy="1631216"/>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并且，根据计算，蜡烛沉入水中的现象</a:t>
            </a:r>
            <a:r>
              <a:rPr lang="zh-CN" altLang="en-US" sz="2500" dirty="0" smtClean="0">
                <a:solidFill>
                  <a:schemeClr val="accent3"/>
                </a:solidFill>
              </a:rPr>
              <a:t>不仅随着燃烧必然发生，而且将会很快地发生</a:t>
            </a:r>
            <a:r>
              <a:rPr lang="zh-CN" altLang="en-US" sz="2500" dirty="0" smtClean="0"/>
              <a:t>：由于</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0000"/>
                </a:solidFill>
              </a:rPr>
              <a:t>V</a:t>
            </a:r>
            <a:r>
              <a:rPr lang="zh-CN" altLang="en-US" sz="2500" dirty="0" smtClean="0">
                <a:solidFill>
                  <a:srgbClr val="FF00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zh-CN" altLang="en-US" sz="2500" dirty="0" smtClean="0"/>
              <a:t>，</a:t>
            </a:r>
            <a:r>
              <a:rPr lang="zh-CN" altLang="en-US" sz="2500" dirty="0" smtClean="0">
                <a:solidFill>
                  <a:srgbClr val="FF0000"/>
                </a:solidFill>
              </a:rPr>
              <a:t>两边取微分</a:t>
            </a:r>
            <a:r>
              <a:rPr lang="zh-CN" altLang="en-US" sz="2500" dirty="0" smtClean="0"/>
              <a:t>，即有：</a:t>
            </a:r>
            <a:r>
              <a:rPr lang="en-US" altLang="zh-CN" sz="2500" dirty="0" smtClean="0">
                <a:solidFill>
                  <a:srgbClr val="FFFF00"/>
                </a:solidFill>
              </a:rPr>
              <a:t>d(ρ</a:t>
            </a:r>
            <a:r>
              <a:rPr lang="zh-CN" altLang="en-US" sz="2500" dirty="0" smtClean="0">
                <a:solidFill>
                  <a:srgbClr val="FFFF00"/>
                </a:solidFill>
              </a:rPr>
              <a:t>系</a:t>
            </a:r>
            <a:r>
              <a:rPr lang="en-US" altLang="zh-CN" sz="2500" dirty="0" smtClean="0">
                <a:solidFill>
                  <a:srgbClr val="FFFF00"/>
                </a:solidFill>
              </a:rPr>
              <a:t>)</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0000"/>
                </a:solidFill>
              </a:rPr>
              <a:t>V</a:t>
            </a:r>
            <a:r>
              <a:rPr lang="zh-CN" altLang="en-US" sz="2500" dirty="0" smtClean="0">
                <a:solidFill>
                  <a:srgbClr val="FF00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)^2·</a:t>
            </a:r>
            <a:r>
              <a:rPr lang="en-US" altLang="zh-CN" sz="2500" dirty="0" smtClean="0">
                <a:solidFill>
                  <a:srgbClr val="FFFF00"/>
                </a:solidFill>
              </a:rPr>
              <a:t>d(</a:t>
            </a:r>
            <a:r>
              <a:rPr lang="en-US" altLang="zh-CN" sz="2500" dirty="0" smtClean="0">
                <a:solidFill>
                  <a:srgbClr val="FF0000"/>
                </a:solidFill>
              </a:rPr>
              <a:t>V</a:t>
            </a:r>
            <a:r>
              <a:rPr lang="zh-CN" altLang="en-US" sz="2500" dirty="0" smtClean="0">
                <a:solidFill>
                  <a:srgbClr val="FF0000"/>
                </a:solidFill>
              </a:rPr>
              <a:t>蜡</a:t>
            </a:r>
            <a:r>
              <a:rPr lang="en-US" altLang="zh-CN" sz="2500" dirty="0" smtClean="0">
                <a:solidFill>
                  <a:srgbClr val="FFFF00"/>
                </a:solidFill>
              </a:rPr>
              <a:t>)</a:t>
            </a:r>
            <a:r>
              <a:rPr lang="zh-CN" altLang="en-US" sz="2500" dirty="0" smtClean="0"/>
              <a:t>。</a:t>
            </a:r>
            <a:endParaRPr lang="en-US" altLang="zh-CN" sz="2500" dirty="0" smtClean="0"/>
          </a:p>
        </p:txBody>
      </p:sp>
      <p:sp>
        <p:nvSpPr>
          <p:cNvPr id="6" name="矩形 5"/>
          <p:cNvSpPr/>
          <p:nvPr/>
        </p:nvSpPr>
        <p:spPr>
          <a:xfrm>
            <a:off x="-288032" y="1509752"/>
            <a:ext cx="9324528" cy="1631216"/>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于是</a:t>
            </a:r>
            <a:r>
              <a:rPr lang="en-US" altLang="zh-CN" sz="2500" dirty="0" smtClean="0">
                <a:solidFill>
                  <a:srgbClr val="FFFF00"/>
                </a:solidFill>
              </a:rPr>
              <a:t>d(</a:t>
            </a:r>
            <a:r>
              <a:rPr lang="en-US" altLang="zh-CN" sz="2500" dirty="0" smtClean="0">
                <a:solidFill>
                  <a:srgbClr val="FF0000"/>
                </a:solidFill>
              </a:rPr>
              <a:t>V</a:t>
            </a:r>
            <a:r>
              <a:rPr lang="zh-CN" altLang="en-US" sz="2500" dirty="0" smtClean="0">
                <a:solidFill>
                  <a:srgbClr val="FF0000"/>
                </a:solidFill>
              </a:rPr>
              <a:t>蜡</a:t>
            </a:r>
            <a:r>
              <a:rPr lang="en-US" altLang="zh-CN" sz="2500" dirty="0" smtClean="0">
                <a:solidFill>
                  <a:srgbClr val="FFFF00"/>
                </a:solidFill>
              </a:rPr>
              <a:t>)</a:t>
            </a:r>
            <a:r>
              <a:rPr lang="en-US" altLang="zh-CN" sz="2500" dirty="0" smtClean="0"/>
              <a:t>=-(</a:t>
            </a:r>
            <a:r>
              <a:rPr lang="en-US" altLang="zh-CN" sz="2500" dirty="0" smtClean="0">
                <a:solidFill>
                  <a:srgbClr val="FF0000"/>
                </a:solidFill>
              </a:rPr>
              <a:t>V</a:t>
            </a:r>
            <a:r>
              <a:rPr lang="zh-CN" altLang="en-US" sz="2500" dirty="0" smtClean="0">
                <a:solidFill>
                  <a:srgbClr val="FF00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)^2/(</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FF00"/>
                </a:solidFill>
              </a:rPr>
              <a:t>d(ρ</a:t>
            </a:r>
            <a:r>
              <a:rPr lang="zh-CN" altLang="en-US" sz="2500" dirty="0" smtClean="0">
                <a:solidFill>
                  <a:srgbClr val="FFFF00"/>
                </a:solidFill>
              </a:rPr>
              <a:t>系</a:t>
            </a:r>
            <a:r>
              <a:rPr lang="en-US" altLang="zh-CN" sz="2500" dirty="0" smtClean="0">
                <a:solidFill>
                  <a:srgbClr val="FFFF00"/>
                </a:solidFill>
              </a:rPr>
              <a:t>)</a:t>
            </a:r>
            <a:r>
              <a:rPr lang="zh-CN" altLang="en-US" sz="2500" dirty="0" smtClean="0"/>
              <a:t>，</a:t>
            </a:r>
            <a:r>
              <a:rPr lang="zh-CN" altLang="en-US" sz="2500" dirty="0" smtClean="0">
                <a:solidFill>
                  <a:srgbClr val="92D050"/>
                </a:solidFill>
              </a:rPr>
              <a:t>考虑蜡烛的初始漂浮状态</a:t>
            </a:r>
            <a:r>
              <a:rPr lang="zh-CN" altLang="en-US" sz="2500" dirty="0" smtClean="0"/>
              <a:t>所对应的</a:t>
            </a:r>
            <a:r>
              <a:rPr lang="en-US" altLang="zh-CN" sz="2500" dirty="0" smtClean="0">
                <a:solidFill>
                  <a:srgbClr val="FFFF00"/>
                </a:solidFill>
              </a:rPr>
              <a:t>ρ</a:t>
            </a:r>
            <a:r>
              <a:rPr lang="zh-CN" altLang="en-US" sz="2500" dirty="0" smtClean="0">
                <a:solidFill>
                  <a:srgbClr val="FFFF00"/>
                </a:solidFill>
              </a:rPr>
              <a:t>系</a:t>
            </a:r>
            <a:r>
              <a:rPr lang="zh-CN" altLang="en-US" sz="2500" dirty="0" smtClean="0"/>
              <a:t>为</a:t>
            </a:r>
            <a:r>
              <a:rPr lang="en-US" altLang="zh-CN" sz="2500" dirty="0" smtClean="0">
                <a:solidFill>
                  <a:srgbClr val="FFFF00"/>
                </a:solidFill>
              </a:rPr>
              <a:t>ρ</a:t>
            </a:r>
            <a:r>
              <a:rPr lang="zh-CN" altLang="en-US" sz="2500" dirty="0" smtClean="0">
                <a:solidFill>
                  <a:srgbClr val="FFFF00"/>
                </a:solidFill>
              </a:rPr>
              <a:t>系初</a:t>
            </a:r>
            <a:r>
              <a:rPr lang="zh-CN" altLang="en-US" sz="2500" dirty="0" smtClean="0"/>
              <a:t>，蜡烛刚要下沉时的</a:t>
            </a:r>
            <a:r>
              <a:rPr lang="en-US" altLang="zh-CN" sz="2500" dirty="0" smtClean="0">
                <a:solidFill>
                  <a:srgbClr val="FFFF00"/>
                </a:solidFill>
              </a:rPr>
              <a:t>ρ</a:t>
            </a:r>
            <a:r>
              <a:rPr lang="zh-CN" altLang="en-US" sz="2500" dirty="0" smtClean="0">
                <a:solidFill>
                  <a:srgbClr val="FFFF00"/>
                </a:solidFill>
              </a:rPr>
              <a:t>系</a:t>
            </a:r>
            <a:r>
              <a:rPr lang="zh-CN" altLang="en-US" sz="2500" dirty="0" smtClean="0"/>
              <a:t>为</a:t>
            </a:r>
            <a:r>
              <a:rPr lang="en-US" altLang="zh-CN" sz="2500" dirty="0" smtClean="0">
                <a:solidFill>
                  <a:srgbClr val="FFFF00"/>
                </a:solidFill>
              </a:rPr>
              <a:t>ρ</a:t>
            </a:r>
            <a:r>
              <a:rPr lang="zh-CN" altLang="en-US" sz="2500" dirty="0" smtClean="0">
                <a:solidFill>
                  <a:srgbClr val="FFFF00"/>
                </a:solidFill>
              </a:rPr>
              <a:t>系末</a:t>
            </a:r>
            <a:r>
              <a:rPr lang="en-US" altLang="zh-CN" sz="2500" dirty="0" smtClean="0"/>
              <a:t>=</a:t>
            </a:r>
            <a:r>
              <a:rPr lang="en-US" altLang="zh-CN" sz="2500" dirty="0" smtClean="0">
                <a:solidFill>
                  <a:srgbClr val="FFFF00"/>
                </a:solidFill>
              </a:rPr>
              <a:t>ρ</a:t>
            </a:r>
            <a:r>
              <a:rPr lang="zh-CN" altLang="en-US" sz="2500" dirty="0" smtClean="0">
                <a:solidFill>
                  <a:srgbClr val="FFFF00"/>
                </a:solidFill>
              </a:rPr>
              <a:t>水</a:t>
            </a:r>
            <a:r>
              <a:rPr lang="zh-CN" altLang="en-US" sz="2500" dirty="0" smtClean="0"/>
              <a:t>，由于</a:t>
            </a:r>
            <a:r>
              <a:rPr lang="zh-CN" altLang="en-US" sz="2500" dirty="0" smtClean="0">
                <a:solidFill>
                  <a:schemeClr val="accent3"/>
                </a:solidFill>
              </a:rPr>
              <a:t>我们只考虑一阶泰勒近似</a:t>
            </a:r>
            <a:r>
              <a:rPr lang="zh-CN" altLang="en-US" sz="2500" dirty="0" smtClean="0"/>
              <a:t>，以及</a:t>
            </a:r>
            <a:r>
              <a:rPr lang="en-US" altLang="zh-CN" sz="2500" dirty="0" smtClean="0">
                <a:solidFill>
                  <a:srgbClr val="FFFF00"/>
                </a:solidFill>
              </a:rPr>
              <a:t>ρ</a:t>
            </a:r>
            <a:r>
              <a:rPr lang="zh-CN" altLang="en-US" sz="2500" dirty="0" smtClean="0">
                <a:solidFill>
                  <a:srgbClr val="FFFF00"/>
                </a:solidFill>
              </a:rPr>
              <a:t>系初</a:t>
            </a:r>
            <a:r>
              <a:rPr lang="zh-CN" altLang="en-US" sz="2500" dirty="0" smtClean="0">
                <a:solidFill>
                  <a:schemeClr val="accent3"/>
                </a:solidFill>
              </a:rPr>
              <a:t>小于且非常接近于</a:t>
            </a:r>
            <a:r>
              <a:rPr lang="en-US" altLang="zh-CN" sz="2500" dirty="0" smtClean="0">
                <a:solidFill>
                  <a:srgbClr val="FFFF00"/>
                </a:solidFill>
              </a:rPr>
              <a:t>ρ</a:t>
            </a:r>
            <a:r>
              <a:rPr lang="zh-CN" altLang="en-US" sz="2500" dirty="0" smtClean="0">
                <a:solidFill>
                  <a:srgbClr val="FFFF00"/>
                </a:solidFill>
              </a:rPr>
              <a:t>水</a:t>
            </a:r>
            <a:r>
              <a:rPr lang="zh-CN" altLang="en-US" sz="2500" dirty="0" smtClean="0"/>
              <a:t>，则其中</a:t>
            </a:r>
            <a:r>
              <a:rPr lang="en-US" altLang="zh-CN" sz="2500" dirty="0" smtClean="0">
                <a:solidFill>
                  <a:srgbClr val="FFFF00"/>
                </a:solidFill>
              </a:rPr>
              <a:t>d(ρ</a:t>
            </a:r>
            <a:r>
              <a:rPr lang="zh-CN" altLang="en-US" sz="2500" dirty="0" smtClean="0">
                <a:solidFill>
                  <a:srgbClr val="FFFF00"/>
                </a:solidFill>
              </a:rPr>
              <a:t>系</a:t>
            </a:r>
            <a:r>
              <a:rPr lang="en-US" altLang="zh-CN" sz="2500" dirty="0" smtClean="0">
                <a:solidFill>
                  <a:srgbClr val="FFFF00"/>
                </a:solidFill>
              </a:rPr>
              <a:t>)</a:t>
            </a:r>
            <a:r>
              <a:rPr lang="en-US" altLang="zh-CN" sz="2500" dirty="0" smtClean="0"/>
              <a:t>=</a:t>
            </a:r>
            <a:r>
              <a:rPr lang="en-US" altLang="zh-CN" sz="2500" dirty="0" smtClean="0">
                <a:solidFill>
                  <a:srgbClr val="FFFF00"/>
                </a:solidFill>
              </a:rPr>
              <a:t>ρ</a:t>
            </a:r>
            <a:r>
              <a:rPr lang="zh-CN" altLang="en-US" sz="2500" dirty="0" smtClean="0">
                <a:solidFill>
                  <a:srgbClr val="FFFF00"/>
                </a:solidFill>
              </a:rPr>
              <a:t>系末</a:t>
            </a:r>
            <a:r>
              <a:rPr lang="en-US" altLang="zh-CN" sz="2500" dirty="0" smtClean="0"/>
              <a:t>-</a:t>
            </a:r>
            <a:r>
              <a:rPr lang="en-US" altLang="zh-CN" sz="2500" dirty="0" smtClean="0">
                <a:solidFill>
                  <a:srgbClr val="FFFF00"/>
                </a:solidFill>
              </a:rPr>
              <a:t>ρ</a:t>
            </a:r>
            <a:r>
              <a:rPr lang="zh-CN" altLang="en-US" sz="2500" dirty="0" smtClean="0">
                <a:solidFill>
                  <a:srgbClr val="FFFF00"/>
                </a:solidFill>
              </a:rPr>
              <a:t>系初</a:t>
            </a:r>
            <a:r>
              <a:rPr lang="en-US" altLang="zh-CN" sz="2500" dirty="0" smtClean="0"/>
              <a:t>=</a:t>
            </a:r>
            <a:r>
              <a:rPr lang="en-US" altLang="zh-CN" sz="2500" dirty="0" smtClean="0">
                <a:solidFill>
                  <a:srgbClr val="FFFF00"/>
                </a:solidFill>
              </a:rPr>
              <a:t>ρ</a:t>
            </a:r>
            <a:r>
              <a:rPr lang="zh-CN" altLang="en-US" sz="2500" dirty="0" smtClean="0">
                <a:solidFill>
                  <a:srgbClr val="FFFF00"/>
                </a:solidFill>
              </a:rPr>
              <a:t>水</a:t>
            </a:r>
            <a:r>
              <a:rPr lang="en-US" altLang="zh-CN" sz="2500" dirty="0" smtClean="0"/>
              <a:t>-</a:t>
            </a:r>
            <a:r>
              <a:rPr lang="en-US" altLang="zh-CN" sz="2500" dirty="0" smtClean="0">
                <a:solidFill>
                  <a:srgbClr val="FFFF00"/>
                </a:solidFill>
              </a:rPr>
              <a:t>ρ</a:t>
            </a:r>
            <a:r>
              <a:rPr lang="zh-CN" altLang="en-US" sz="2500" dirty="0" smtClean="0">
                <a:solidFill>
                  <a:srgbClr val="FFFF00"/>
                </a:solidFill>
              </a:rPr>
              <a:t>系初</a:t>
            </a:r>
            <a:r>
              <a:rPr lang="zh-CN" altLang="en-US" sz="2500" dirty="0" smtClean="0"/>
              <a:t>。</a:t>
            </a:r>
            <a:endParaRPr lang="en-US" altLang="zh-CN" sz="2500" dirty="0" smtClean="0"/>
          </a:p>
        </p:txBody>
      </p:sp>
      <p:sp>
        <p:nvSpPr>
          <p:cNvPr id="7" name="矩形 6"/>
          <p:cNvSpPr/>
          <p:nvPr/>
        </p:nvSpPr>
        <p:spPr>
          <a:xfrm>
            <a:off x="-288032" y="3021920"/>
            <a:ext cx="9324528" cy="1631216"/>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则式子变为</a:t>
            </a:r>
            <a:r>
              <a:rPr lang="en-US" altLang="zh-CN" sz="2500" dirty="0" smtClean="0">
                <a:solidFill>
                  <a:srgbClr val="FFFF00"/>
                </a:solidFill>
              </a:rPr>
              <a:t>d(</a:t>
            </a:r>
            <a:r>
              <a:rPr lang="en-US" altLang="zh-CN" sz="2500" dirty="0" smtClean="0">
                <a:solidFill>
                  <a:srgbClr val="FF0000"/>
                </a:solidFill>
              </a:rPr>
              <a:t>V</a:t>
            </a:r>
            <a:r>
              <a:rPr lang="zh-CN" altLang="en-US" sz="2500" dirty="0" smtClean="0">
                <a:solidFill>
                  <a:srgbClr val="FF0000"/>
                </a:solidFill>
              </a:rPr>
              <a:t>蜡</a:t>
            </a:r>
            <a:r>
              <a:rPr lang="en-US" altLang="zh-CN" sz="2500" dirty="0" smtClean="0">
                <a:solidFill>
                  <a:srgbClr val="FFFF00"/>
                </a:solidFill>
              </a:rPr>
              <a:t>)</a:t>
            </a:r>
            <a:r>
              <a:rPr lang="en-US" altLang="zh-CN" sz="2500" dirty="0" smtClean="0"/>
              <a:t>=(</a:t>
            </a:r>
            <a:r>
              <a:rPr lang="en-US" altLang="zh-CN" sz="2500" dirty="0" smtClean="0">
                <a:solidFill>
                  <a:srgbClr val="FF0000"/>
                </a:solidFill>
              </a:rPr>
              <a:t>V</a:t>
            </a:r>
            <a:r>
              <a:rPr lang="zh-CN" altLang="en-US" sz="2500" dirty="0" smtClean="0">
                <a:solidFill>
                  <a:srgbClr val="FF00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)^2/(</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系初</a:t>
            </a:r>
            <a:r>
              <a:rPr lang="en-US" altLang="zh-CN" sz="2500" dirty="0" smtClean="0"/>
              <a:t>-</a:t>
            </a:r>
            <a:r>
              <a:rPr lang="en-US" altLang="zh-CN" sz="2500" dirty="0" smtClean="0">
                <a:solidFill>
                  <a:srgbClr val="FFFF00"/>
                </a:solidFill>
              </a:rPr>
              <a:t>ρ</a:t>
            </a:r>
            <a:r>
              <a:rPr lang="zh-CN" altLang="en-US" sz="2500" dirty="0" smtClean="0">
                <a:solidFill>
                  <a:srgbClr val="FFFF00"/>
                </a:solidFill>
              </a:rPr>
              <a:t>水</a:t>
            </a:r>
            <a:r>
              <a:rPr lang="en-US" altLang="zh-CN" sz="2500" dirty="0" smtClean="0"/>
              <a:t>]</a:t>
            </a:r>
            <a:r>
              <a:rPr lang="zh-CN" altLang="en-US" sz="2500" dirty="0" smtClean="0"/>
              <a:t>，由于刚开始时蜡烛是漂浮着的，对应着</a:t>
            </a:r>
            <a:r>
              <a:rPr lang="en-US" altLang="zh-CN" sz="2500" dirty="0" smtClean="0">
                <a:solidFill>
                  <a:srgbClr val="FFFF00"/>
                </a:solidFill>
              </a:rPr>
              <a:t>ρ</a:t>
            </a:r>
            <a:r>
              <a:rPr lang="zh-CN" altLang="en-US" sz="2500" dirty="0" smtClean="0">
                <a:solidFill>
                  <a:srgbClr val="FFFF00"/>
                </a:solidFill>
              </a:rPr>
              <a:t>系初</a:t>
            </a:r>
            <a:r>
              <a:rPr lang="en-US" altLang="zh-CN" sz="2500" dirty="0" smtClean="0"/>
              <a:t>&lt;</a:t>
            </a:r>
            <a:r>
              <a:rPr lang="en-US" altLang="zh-CN" sz="2500" dirty="0" smtClean="0">
                <a:solidFill>
                  <a:srgbClr val="FFFF00"/>
                </a:solidFill>
              </a:rPr>
              <a:t>ρ</a:t>
            </a:r>
            <a:r>
              <a:rPr lang="zh-CN" altLang="en-US" sz="2500" dirty="0" smtClean="0">
                <a:solidFill>
                  <a:srgbClr val="FFFF00"/>
                </a:solidFill>
              </a:rPr>
              <a:t>水</a:t>
            </a:r>
            <a:r>
              <a:rPr lang="zh-CN" altLang="en-US" sz="2500" dirty="0" smtClean="0"/>
              <a:t>，因此</a:t>
            </a:r>
            <a:r>
              <a:rPr lang="en-US" altLang="zh-CN" sz="2500" dirty="0" smtClean="0">
                <a:solidFill>
                  <a:srgbClr val="FF0000"/>
                </a:solidFill>
              </a:rPr>
              <a:t>V</a:t>
            </a:r>
            <a:r>
              <a:rPr lang="zh-CN" altLang="en-US" sz="2500" dirty="0" smtClean="0">
                <a:solidFill>
                  <a:srgbClr val="FF0000"/>
                </a:solidFill>
              </a:rPr>
              <a:t>蜡</a:t>
            </a:r>
            <a:r>
              <a:rPr lang="zh-CN" altLang="en-US" sz="2500" dirty="0" smtClean="0"/>
              <a:t>的</a:t>
            </a:r>
            <a:r>
              <a:rPr lang="zh-CN" altLang="en-US" sz="2500" dirty="0" smtClean="0">
                <a:solidFill>
                  <a:schemeClr val="accent4"/>
                </a:solidFill>
              </a:rPr>
              <a:t>增量</a:t>
            </a:r>
            <a:r>
              <a:rPr lang="en-US" altLang="zh-CN" sz="2500" dirty="0" smtClean="0">
                <a:solidFill>
                  <a:srgbClr val="FFFF00"/>
                </a:solidFill>
              </a:rPr>
              <a:t>d(</a:t>
            </a:r>
            <a:r>
              <a:rPr lang="en-US" altLang="zh-CN" sz="2500" dirty="0" smtClean="0">
                <a:solidFill>
                  <a:srgbClr val="FF0000"/>
                </a:solidFill>
              </a:rPr>
              <a:t>V</a:t>
            </a:r>
            <a:r>
              <a:rPr lang="zh-CN" altLang="en-US" sz="2500" dirty="0" smtClean="0">
                <a:solidFill>
                  <a:srgbClr val="FF0000"/>
                </a:solidFill>
              </a:rPr>
              <a:t>蜡</a:t>
            </a:r>
            <a:r>
              <a:rPr lang="en-US" altLang="zh-CN" sz="2500" dirty="0" smtClean="0">
                <a:solidFill>
                  <a:srgbClr val="FFFF00"/>
                </a:solidFill>
              </a:rPr>
              <a:t>)</a:t>
            </a:r>
            <a:r>
              <a:rPr lang="en-US" altLang="zh-CN" sz="2500" dirty="0" smtClean="0"/>
              <a:t>=</a:t>
            </a:r>
            <a:r>
              <a:rPr lang="en-US" altLang="zh-CN" sz="2500" dirty="0" smtClean="0">
                <a:solidFill>
                  <a:srgbClr val="FF0000"/>
                </a:solidFill>
              </a:rPr>
              <a:t>V</a:t>
            </a:r>
            <a:r>
              <a:rPr lang="zh-CN" altLang="en-US" sz="2500" dirty="0" smtClean="0">
                <a:solidFill>
                  <a:srgbClr val="FF0000"/>
                </a:solidFill>
              </a:rPr>
              <a:t>蜡末</a:t>
            </a:r>
            <a:r>
              <a:rPr lang="en-US" altLang="zh-CN" sz="2500" dirty="0" smtClean="0"/>
              <a:t>-</a:t>
            </a:r>
            <a:r>
              <a:rPr lang="en-US" altLang="zh-CN" sz="2500" dirty="0" smtClean="0">
                <a:solidFill>
                  <a:srgbClr val="FF0000"/>
                </a:solidFill>
              </a:rPr>
              <a:t>V</a:t>
            </a:r>
            <a:r>
              <a:rPr lang="zh-CN" altLang="en-US" sz="2500" dirty="0" smtClean="0">
                <a:solidFill>
                  <a:srgbClr val="FF0000"/>
                </a:solidFill>
              </a:rPr>
              <a:t>蜡初</a:t>
            </a:r>
            <a:r>
              <a:rPr lang="zh-CN" altLang="en-US" sz="2500" dirty="0" smtClean="0"/>
              <a:t>为负值，</a:t>
            </a:r>
            <a:r>
              <a:rPr lang="zh-CN" altLang="en-US" sz="2500" dirty="0" smtClean="0">
                <a:solidFill>
                  <a:schemeClr val="accent3"/>
                </a:solidFill>
              </a:rPr>
              <a:t>这与蜡烛燃烧消耗</a:t>
            </a:r>
            <a:r>
              <a:rPr lang="en-US" altLang="zh-CN" sz="2500" dirty="0" smtClean="0">
                <a:solidFill>
                  <a:srgbClr val="FFFF00"/>
                </a:solidFill>
              </a:rPr>
              <a:t>m</a:t>
            </a:r>
            <a:r>
              <a:rPr lang="zh-CN" altLang="en-US" sz="2500" dirty="0" smtClean="0">
                <a:solidFill>
                  <a:srgbClr val="FFFF00"/>
                </a:solidFill>
              </a:rPr>
              <a:t>蜡</a:t>
            </a:r>
            <a:r>
              <a:rPr lang="zh-CN" altLang="en-US" sz="2500" dirty="0" smtClean="0">
                <a:solidFill>
                  <a:schemeClr val="accent3"/>
                </a:solidFill>
              </a:rPr>
              <a:t>也是对应的</a:t>
            </a:r>
            <a:r>
              <a:rPr lang="zh-CN" altLang="en-US" sz="2500" dirty="0" smtClean="0"/>
              <a:t>。</a:t>
            </a:r>
            <a:r>
              <a:rPr lang="en-US" altLang="zh-CN" sz="2500" dirty="0" smtClean="0"/>
              <a:t>——</a:t>
            </a:r>
            <a:r>
              <a:rPr lang="zh-CN" altLang="en-US" sz="2500" dirty="0" smtClean="0">
                <a:solidFill>
                  <a:schemeClr val="accent4"/>
                </a:solidFill>
              </a:rPr>
              <a:t>但是我们不喜欢负值，因此我们进一步改写为</a:t>
            </a:r>
            <a:r>
              <a:rPr lang="zh-CN" altLang="en-US" sz="2500" dirty="0" smtClean="0"/>
              <a:t>：</a:t>
            </a:r>
            <a:endParaRPr lang="en-US" altLang="zh-CN" sz="2500" dirty="0" smtClean="0"/>
          </a:p>
        </p:txBody>
      </p:sp>
      <p:sp>
        <p:nvSpPr>
          <p:cNvPr id="8" name="矩形 7"/>
          <p:cNvSpPr/>
          <p:nvPr/>
        </p:nvSpPr>
        <p:spPr>
          <a:xfrm>
            <a:off x="-252536" y="4509120"/>
            <a:ext cx="9324528" cy="2400657"/>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en-US" altLang="zh-CN" sz="2500" dirty="0" smtClean="0">
                <a:solidFill>
                  <a:srgbClr val="FF0000"/>
                </a:solidFill>
              </a:rPr>
              <a:t>V</a:t>
            </a:r>
            <a:r>
              <a:rPr lang="zh-CN" altLang="en-US" sz="2500" dirty="0" smtClean="0">
                <a:solidFill>
                  <a:srgbClr val="FF0000"/>
                </a:solidFill>
              </a:rPr>
              <a:t>蜡</a:t>
            </a:r>
            <a:r>
              <a:rPr lang="zh-CN" altLang="en-US" sz="2500" dirty="0" smtClean="0"/>
              <a:t>的</a:t>
            </a:r>
            <a:r>
              <a:rPr lang="zh-CN" altLang="en-US" sz="2500" dirty="0" smtClean="0">
                <a:solidFill>
                  <a:schemeClr val="accent4"/>
                </a:solidFill>
              </a:rPr>
              <a:t>减少量</a:t>
            </a:r>
            <a:r>
              <a:rPr lang="en-US" altLang="zh-CN" sz="2500" dirty="0" smtClean="0"/>
              <a:t>=</a:t>
            </a:r>
            <a:r>
              <a:rPr lang="en-US" altLang="zh-CN" sz="2500" dirty="0" smtClean="0">
                <a:solidFill>
                  <a:srgbClr val="FF0000"/>
                </a:solidFill>
              </a:rPr>
              <a:t>V</a:t>
            </a:r>
            <a:r>
              <a:rPr lang="zh-CN" altLang="en-US" sz="2500" dirty="0" smtClean="0">
                <a:solidFill>
                  <a:srgbClr val="FF0000"/>
                </a:solidFill>
              </a:rPr>
              <a:t>蜡初</a:t>
            </a:r>
            <a:r>
              <a:rPr lang="en-US" altLang="zh-CN" sz="2500" dirty="0" smtClean="0"/>
              <a:t>-</a:t>
            </a:r>
            <a:r>
              <a:rPr lang="en-US" altLang="zh-CN" sz="2500" dirty="0" smtClean="0">
                <a:solidFill>
                  <a:srgbClr val="FF0000"/>
                </a:solidFill>
              </a:rPr>
              <a:t>V</a:t>
            </a:r>
            <a:r>
              <a:rPr lang="zh-CN" altLang="en-US" sz="2500" dirty="0" smtClean="0">
                <a:solidFill>
                  <a:srgbClr val="FF0000"/>
                </a:solidFill>
              </a:rPr>
              <a:t>蜡末</a:t>
            </a:r>
            <a:r>
              <a:rPr lang="en-US" altLang="zh-CN" sz="2500" dirty="0" smtClean="0"/>
              <a:t>=-</a:t>
            </a:r>
            <a:r>
              <a:rPr lang="en-US" altLang="zh-CN" sz="2500" dirty="0" smtClean="0">
                <a:solidFill>
                  <a:srgbClr val="FFFF00"/>
                </a:solidFill>
              </a:rPr>
              <a:t>d(</a:t>
            </a:r>
            <a:r>
              <a:rPr lang="en-US" altLang="zh-CN" sz="2500" dirty="0" smtClean="0">
                <a:solidFill>
                  <a:srgbClr val="FF0000"/>
                </a:solidFill>
              </a:rPr>
              <a:t>V</a:t>
            </a:r>
            <a:r>
              <a:rPr lang="zh-CN" altLang="en-US" sz="2500" dirty="0" smtClean="0">
                <a:solidFill>
                  <a:srgbClr val="FF0000"/>
                </a:solidFill>
              </a:rPr>
              <a:t>蜡</a:t>
            </a:r>
            <a:r>
              <a:rPr lang="en-US" altLang="zh-CN" sz="2500" dirty="0" smtClean="0">
                <a:solidFill>
                  <a:srgbClr val="FFFF00"/>
                </a:solidFill>
              </a:rPr>
              <a:t>)</a:t>
            </a:r>
            <a:r>
              <a:rPr lang="en-US" altLang="zh-CN" sz="2500" dirty="0" smtClean="0"/>
              <a:t>=(</a:t>
            </a:r>
            <a:r>
              <a:rPr lang="en-US" altLang="zh-CN" sz="2500" dirty="0" smtClean="0">
                <a:solidFill>
                  <a:srgbClr val="FF0000"/>
                </a:solidFill>
              </a:rPr>
              <a:t>V</a:t>
            </a:r>
            <a:r>
              <a:rPr lang="zh-CN" altLang="en-US" sz="2500" dirty="0" smtClean="0">
                <a:solidFill>
                  <a:srgbClr val="FF00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)^2/(</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FF00"/>
                </a:solidFill>
              </a:rPr>
              <a:t>ρ</a:t>
            </a:r>
            <a:r>
              <a:rPr lang="zh-CN" altLang="en-US" sz="2500" dirty="0" smtClean="0">
                <a:solidFill>
                  <a:srgbClr val="FFFF00"/>
                </a:solidFill>
              </a:rPr>
              <a:t>水</a:t>
            </a:r>
            <a:r>
              <a:rPr lang="en-US" altLang="zh-CN" sz="2500" dirty="0" smtClean="0"/>
              <a:t>-</a:t>
            </a:r>
            <a:r>
              <a:rPr lang="en-US" altLang="zh-CN" sz="2500" dirty="0" smtClean="0">
                <a:solidFill>
                  <a:srgbClr val="FFFF00"/>
                </a:solidFill>
              </a:rPr>
              <a:t>ρ</a:t>
            </a:r>
            <a:r>
              <a:rPr lang="zh-CN" altLang="en-US" sz="2500" dirty="0" smtClean="0">
                <a:solidFill>
                  <a:srgbClr val="FFFF00"/>
                </a:solidFill>
              </a:rPr>
              <a:t>系初</a:t>
            </a:r>
            <a:r>
              <a:rPr lang="en-US" altLang="zh-CN" sz="2500" dirty="0" smtClean="0"/>
              <a:t>]</a:t>
            </a:r>
            <a:r>
              <a:rPr lang="zh-CN" altLang="en-US" sz="2500" dirty="0" smtClean="0"/>
              <a:t>，</a:t>
            </a:r>
            <a:r>
              <a:rPr lang="zh-CN" altLang="en-US" sz="2500" dirty="0" smtClean="0">
                <a:solidFill>
                  <a:schemeClr val="accent3"/>
                </a:solidFill>
              </a:rPr>
              <a:t>根据连续函数的性质</a:t>
            </a:r>
            <a:r>
              <a:rPr lang="zh-CN" altLang="en-US" sz="2500" dirty="0" smtClean="0"/>
              <a:t>，当</a:t>
            </a:r>
            <a:r>
              <a:rPr lang="en-US" altLang="zh-CN" sz="2500" dirty="0" smtClean="0"/>
              <a:t>[</a:t>
            </a:r>
            <a:r>
              <a:rPr lang="en-US" altLang="zh-CN" sz="2500" dirty="0" smtClean="0">
                <a:solidFill>
                  <a:srgbClr val="FFFF00"/>
                </a:solidFill>
              </a:rPr>
              <a:t>ρ</a:t>
            </a:r>
            <a:r>
              <a:rPr lang="zh-CN" altLang="en-US" sz="2500" dirty="0" smtClean="0">
                <a:solidFill>
                  <a:srgbClr val="FFFF00"/>
                </a:solidFill>
              </a:rPr>
              <a:t>水</a:t>
            </a:r>
            <a:r>
              <a:rPr lang="en-US" altLang="zh-CN" sz="2500" dirty="0" smtClean="0"/>
              <a:t>-</a:t>
            </a:r>
            <a:r>
              <a:rPr lang="en-US" altLang="zh-CN" sz="2500" dirty="0" smtClean="0">
                <a:solidFill>
                  <a:srgbClr val="FFFF00"/>
                </a:solidFill>
              </a:rPr>
              <a:t>ρ</a:t>
            </a:r>
            <a:r>
              <a:rPr lang="zh-CN" altLang="en-US" sz="2500" dirty="0" smtClean="0">
                <a:solidFill>
                  <a:srgbClr val="FFFF00"/>
                </a:solidFill>
              </a:rPr>
              <a:t>系初</a:t>
            </a:r>
            <a:r>
              <a:rPr lang="en-US" altLang="zh-CN" sz="2500" dirty="0" smtClean="0"/>
              <a:t>]</a:t>
            </a:r>
            <a:r>
              <a:rPr lang="zh-CN" altLang="en-US" sz="2500" dirty="0" smtClean="0"/>
              <a:t>非常小时，</a:t>
            </a:r>
            <a:r>
              <a:rPr lang="en-US" altLang="zh-CN" sz="2500" dirty="0" smtClean="0">
                <a:solidFill>
                  <a:srgbClr val="FF0000"/>
                </a:solidFill>
              </a:rPr>
              <a:t>V</a:t>
            </a:r>
            <a:r>
              <a:rPr lang="zh-CN" altLang="en-US" sz="2500" dirty="0" smtClean="0">
                <a:solidFill>
                  <a:srgbClr val="FF0000"/>
                </a:solidFill>
              </a:rPr>
              <a:t>蜡</a:t>
            </a:r>
            <a:r>
              <a:rPr lang="zh-CN" altLang="en-US" sz="2500" dirty="0" smtClean="0"/>
              <a:t>的</a:t>
            </a:r>
            <a:r>
              <a:rPr lang="zh-CN" altLang="en-US" sz="2500" dirty="0" smtClean="0">
                <a:solidFill>
                  <a:schemeClr val="accent4"/>
                </a:solidFill>
              </a:rPr>
              <a:t>减少量</a:t>
            </a:r>
            <a:r>
              <a:rPr lang="zh-CN" altLang="en-US" sz="2500" dirty="0" smtClean="0"/>
              <a:t>也将非常小，这对应着</a:t>
            </a:r>
            <a:r>
              <a:rPr lang="en-US" altLang="zh-CN" sz="2500" dirty="0" smtClean="0">
                <a:solidFill>
                  <a:srgbClr val="FF0000"/>
                </a:solidFill>
              </a:rPr>
              <a:t>V</a:t>
            </a:r>
            <a:r>
              <a:rPr lang="zh-CN" altLang="en-US" sz="2500" dirty="0" smtClean="0">
                <a:solidFill>
                  <a:srgbClr val="FF0000"/>
                </a:solidFill>
              </a:rPr>
              <a:t>蜡</a:t>
            </a:r>
            <a:r>
              <a:rPr lang="zh-CN" altLang="en-US" sz="2500" dirty="0" smtClean="0"/>
              <a:t>只要稍微减小一点点，稍大于</a:t>
            </a:r>
            <a:r>
              <a:rPr lang="en-US" altLang="zh-CN" sz="2500" dirty="0" smtClean="0">
                <a:solidFill>
                  <a:srgbClr val="FFFF00"/>
                </a:solidFill>
              </a:rPr>
              <a:t>ρ</a:t>
            </a:r>
            <a:r>
              <a:rPr lang="zh-CN" altLang="en-US" sz="2500" dirty="0" smtClean="0">
                <a:solidFill>
                  <a:srgbClr val="FFFF00"/>
                </a:solidFill>
              </a:rPr>
              <a:t>水</a:t>
            </a:r>
            <a:r>
              <a:rPr lang="zh-CN" altLang="en-US" sz="2500" dirty="0" smtClean="0"/>
              <a:t>的、等于</a:t>
            </a:r>
            <a:r>
              <a:rPr lang="en-US" altLang="zh-CN" sz="2500" dirty="0" smtClean="0">
                <a:solidFill>
                  <a:srgbClr val="FFFF00"/>
                </a:solidFill>
              </a:rPr>
              <a:t>ρ</a:t>
            </a:r>
            <a:r>
              <a:rPr lang="zh-CN" altLang="en-US" sz="2500" dirty="0" smtClean="0">
                <a:solidFill>
                  <a:srgbClr val="FFFF00"/>
                </a:solidFill>
              </a:rPr>
              <a:t>系初</a:t>
            </a:r>
            <a:r>
              <a:rPr lang="zh-CN" altLang="en-US" sz="2500" dirty="0" smtClean="0"/>
              <a:t>的</a:t>
            </a:r>
            <a:r>
              <a:rPr lang="en-US" altLang="zh-CN" sz="2500" dirty="0" smtClean="0">
                <a:solidFill>
                  <a:srgbClr val="FFFF00"/>
                </a:solidFill>
              </a:rPr>
              <a:t>ρ</a:t>
            </a:r>
            <a:r>
              <a:rPr lang="zh-CN" altLang="en-US" sz="2500" dirty="0" smtClean="0">
                <a:solidFill>
                  <a:srgbClr val="FFFF00"/>
                </a:solidFill>
              </a:rPr>
              <a:t>系</a:t>
            </a:r>
            <a:r>
              <a:rPr lang="zh-CN" altLang="en-US" sz="2500" dirty="0" smtClean="0"/>
              <a:t>，马上就变得小于</a:t>
            </a:r>
            <a:r>
              <a:rPr lang="en-US" altLang="zh-CN" sz="2500" dirty="0" smtClean="0">
                <a:solidFill>
                  <a:srgbClr val="FFFF00"/>
                </a:solidFill>
              </a:rPr>
              <a:t>ρ</a:t>
            </a:r>
            <a:r>
              <a:rPr lang="zh-CN" altLang="en-US" sz="2500" dirty="0" smtClean="0">
                <a:solidFill>
                  <a:srgbClr val="FFFF00"/>
                </a:solidFill>
              </a:rPr>
              <a:t>水</a:t>
            </a:r>
            <a:r>
              <a:rPr lang="zh-CN" altLang="en-US" sz="2500" dirty="0" smtClean="0"/>
              <a:t>了</a:t>
            </a:r>
            <a:r>
              <a:rPr lang="en-US" altLang="zh-CN" sz="2500" dirty="0" smtClean="0"/>
              <a:t>——</a:t>
            </a:r>
            <a:r>
              <a:rPr lang="zh-CN" altLang="en-US" sz="2500" dirty="0" smtClean="0"/>
              <a:t>这对应着只要蜡烛体积稍微减小一点点，勉强漂浮的蜡烛就无法再继续漂浮了。</a:t>
            </a:r>
            <a:endParaRPr lang="en-US" altLang="zh-CN" sz="250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80528" y="42009"/>
            <a:ext cx="9144000" cy="3631763"/>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结合现象</a:t>
            </a:r>
            <a:r>
              <a:rPr lang="en-US" altLang="zh-CN" sz="2500" dirty="0" smtClean="0">
                <a:solidFill>
                  <a:srgbClr val="FF0000"/>
                </a:solidFill>
              </a:rPr>
              <a:t>1</a:t>
            </a:r>
            <a:r>
              <a:rPr lang="zh-CN" altLang="en-US" sz="2500" dirty="0" smtClean="0">
                <a:solidFill>
                  <a:srgbClr val="FF0000"/>
                </a:solidFill>
              </a:rPr>
              <a:t>与旧理论的总结</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zh-CN" altLang="en-US" sz="2500" dirty="0" smtClean="0"/>
              <a:t>然而可以看到，正如现象</a:t>
            </a:r>
            <a:r>
              <a:rPr lang="en-US" altLang="zh-CN" sz="2500" dirty="0" smtClean="0"/>
              <a:t>1</a:t>
            </a:r>
            <a:r>
              <a:rPr lang="zh-CN" altLang="en-US" sz="2500" dirty="0" smtClean="0"/>
              <a:t>所描述的蜡烛会拉着重物上移且即使不再燃烧也不沉入水底和</a:t>
            </a:r>
            <a:r>
              <a:rPr lang="en-US" altLang="zh-CN" sz="2500" dirty="0" err="1" smtClean="0"/>
              <a:t>iypt</a:t>
            </a:r>
            <a:r>
              <a:rPr lang="zh-CN" altLang="en-US" sz="2500" dirty="0" smtClean="0"/>
              <a:t>的实验最后一句话所言：“随着蜡烛的燃烧，蜡烛可能继续漂浮，试解释这一现象。”，蜡烛并</a:t>
            </a:r>
            <a:r>
              <a:rPr lang="zh-CN" altLang="en-US" sz="2500" dirty="0" smtClean="0">
                <a:solidFill>
                  <a:srgbClr val="FFFF00"/>
                </a:solidFill>
              </a:rPr>
              <a:t>不会在熄灭之前沉下去，更不会像我们的理论所预言的那样很快就会沉下去，实际状况甚至在熄灭之后都不会沉下去</a:t>
            </a:r>
            <a:r>
              <a:rPr lang="zh-CN" altLang="en-US" sz="2500" dirty="0" smtClean="0"/>
              <a:t>。</a:t>
            </a:r>
            <a:r>
              <a:rPr lang="zh-CN" altLang="en-US" sz="2500" dirty="0" smtClean="0">
                <a:solidFill>
                  <a:schemeClr val="accent3"/>
                </a:solidFill>
              </a:rPr>
              <a:t>因此，既然我们的理论所预测的图景和实际相矛盾，这说明我们的旧理论尚有局限，还需要考虑更多、更主要的，被忽略了的因素</a:t>
            </a:r>
            <a:r>
              <a:rPr lang="zh-CN" altLang="en-US" sz="2500" dirty="0" smtClean="0"/>
              <a:t>。</a:t>
            </a:r>
            <a:endParaRPr lang="en-US" altLang="zh-CN" sz="2500" dirty="0" smtClean="0"/>
          </a:p>
        </p:txBody>
      </p:sp>
      <p:sp>
        <p:nvSpPr>
          <p:cNvPr id="6" name="矩形 5"/>
          <p:cNvSpPr/>
          <p:nvPr/>
        </p:nvSpPr>
        <p:spPr>
          <a:xfrm>
            <a:off x="-179512" y="3566333"/>
            <a:ext cx="9144000" cy="3247043"/>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现象</a:t>
            </a:r>
            <a:r>
              <a:rPr lang="en-US" altLang="zh-CN" sz="2500" dirty="0" smtClean="0">
                <a:solidFill>
                  <a:srgbClr val="FF0000"/>
                </a:solidFill>
              </a:rPr>
              <a:t>2</a:t>
            </a:r>
            <a:r>
              <a:rPr lang="zh-CN" altLang="en-US" sz="2500" dirty="0" smtClean="0"/>
              <a:t>：</a:t>
            </a:r>
            <a:r>
              <a:rPr lang="zh-CN" altLang="en-US" sz="2500" dirty="0" smtClean="0">
                <a:solidFill>
                  <a:srgbClr val="FFFF00"/>
                </a:solidFill>
              </a:rPr>
              <a:t>离焰心近的蜡熔化，离焰心远的蜡壁不熔而保持立起，形成凹槽；蜡油顺着凹槽的随机缺口溢出遇水在水面形成蜡膜</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zh-CN" altLang="en-US" sz="2500" dirty="0" smtClean="0"/>
              <a:t>在实验中，由于蜡烛火焰低端呈向上的抛物面形，靠近焰心的蜡被高温熔化，而距离焰心较远的侧壁，由于外表面临水，由热力学第二定律，从焰心获得的热量几乎全部传递给了接壤的水环境，因此蜡烛顶端大体呈现向下凹的碗状、凹槽状，并且外薄内厚，上薄下厚；另外，由于周围气流的扰动，火焰摇摆不定，容易随机地熔化凹槽的某些方位的边缘，造成凹槽边缘</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79512" y="231319"/>
            <a:ext cx="9144000" cy="1246495"/>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各侧并不等高，因此给了凹槽中容纳的熔化了的蜡油以机会，倾向于从地势更低的方向溢出凹槽边缘，之后遇水冷凝，形成一圈圈的“梯田状”蜡膜。</a:t>
            </a:r>
            <a:r>
              <a:rPr lang="zh-CN" altLang="en-US" sz="2500" dirty="0" smtClean="0">
                <a:solidFill>
                  <a:srgbClr val="FFFF00"/>
                </a:solidFill>
              </a:rPr>
              <a:t>如图所示</a:t>
            </a:r>
            <a:r>
              <a:rPr lang="zh-CN" altLang="en-US" sz="2500" dirty="0" smtClean="0"/>
              <a:t>：</a:t>
            </a:r>
          </a:p>
        </p:txBody>
      </p:sp>
      <p:sp>
        <p:nvSpPr>
          <p:cNvPr id="5" name="矩形 4"/>
          <p:cNvSpPr/>
          <p:nvPr/>
        </p:nvSpPr>
        <p:spPr>
          <a:xfrm>
            <a:off x="-180528" y="1511786"/>
            <a:ext cx="9144000" cy="2785378"/>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从图中可看出，以及从我们的实验经历可推知，即使烛焰周围气流非常稳定，水面非常平静，蜡烛十分竖直，火焰中心轴与蜡烛中心轴始终完全重合，导致凹槽边缘从头到尾的一圈均受到相同的烛焰能量辐射输入，整体为一不随时间推移的等高线</a:t>
            </a:r>
            <a:r>
              <a:rPr lang="en-US" altLang="zh-CN" sz="2500" dirty="0" smtClean="0"/>
              <a:t>——</a:t>
            </a:r>
            <a:r>
              <a:rPr lang="zh-CN" altLang="en-US" sz="2500" dirty="0" smtClean="0"/>
              <a:t>也免不了蜡膜的最终形成，并且不仅形成，形成的蜡膜面积还挺大</a:t>
            </a:r>
            <a:r>
              <a:rPr lang="en-US" altLang="zh-CN" sz="2500" dirty="0" smtClean="0"/>
              <a:t>(</a:t>
            </a:r>
            <a:r>
              <a:rPr lang="zh-CN" altLang="en-US" sz="2500" dirty="0" smtClean="0"/>
              <a:t>至少大约半径为</a:t>
            </a:r>
            <a:r>
              <a:rPr lang="en-US" altLang="zh-CN" sz="2500" dirty="0" smtClean="0"/>
              <a:t>2.3cm</a:t>
            </a:r>
            <a:r>
              <a:rPr lang="zh-CN" altLang="en-US" sz="2500" dirty="0" smtClean="0"/>
              <a:t>的圆面，其中蜡膜为宽</a:t>
            </a:r>
            <a:r>
              <a:rPr lang="en-US" altLang="zh-CN" sz="2500" dirty="0" smtClean="0"/>
              <a:t>(2.5-1.5)/2=0.5cm</a:t>
            </a:r>
            <a:r>
              <a:rPr lang="zh-CN" altLang="en-US" sz="2500" dirty="0" smtClean="0"/>
              <a:t>的圆环带</a:t>
            </a:r>
            <a:r>
              <a:rPr lang="en-US" altLang="zh-CN" sz="2500" dirty="0" smtClean="0"/>
              <a:t>)</a:t>
            </a:r>
            <a:r>
              <a:rPr lang="zh-CN" altLang="en-US" sz="2500" dirty="0" smtClean="0"/>
              <a:t>，</a:t>
            </a:r>
            <a:r>
              <a:rPr lang="zh-CN" altLang="en-US" sz="2500" dirty="0" smtClean="0">
                <a:solidFill>
                  <a:srgbClr val="FFFF00"/>
                </a:solidFill>
              </a:rPr>
              <a:t>如图所示</a:t>
            </a:r>
            <a:r>
              <a:rPr lang="zh-CN" altLang="en-US" sz="2500" dirty="0" smtClean="0"/>
              <a:t>：</a:t>
            </a:r>
          </a:p>
        </p:txBody>
      </p:sp>
      <p:sp>
        <p:nvSpPr>
          <p:cNvPr id="6" name="矩形 5"/>
          <p:cNvSpPr/>
          <p:nvPr/>
        </p:nvSpPr>
        <p:spPr>
          <a:xfrm>
            <a:off x="-180528" y="4320098"/>
            <a:ext cx="9144000" cy="2400657"/>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我们这样来解释它：随着蜡烛的燃烧，当凹槽随着创造凹槽的、置于凹槽底部的焰心向下移动到几乎全在水面以下时</a:t>
            </a:r>
            <a:r>
              <a:rPr lang="en-US" altLang="zh-CN" sz="2500" dirty="0" smtClean="0"/>
              <a:t>(</a:t>
            </a:r>
            <a:r>
              <a:rPr lang="zh-CN" altLang="en-US" sz="2500" dirty="0" smtClean="0">
                <a:solidFill>
                  <a:schemeClr val="accent4"/>
                </a:solidFill>
              </a:rPr>
              <a:t>即凹槽底在水面下、凹槽最外侧壁与水面持平</a:t>
            </a:r>
            <a:r>
              <a:rPr lang="en-US" altLang="zh-CN" sz="2500" dirty="0" smtClean="0">
                <a:solidFill>
                  <a:schemeClr val="accent4"/>
                </a:solidFill>
              </a:rPr>
              <a:t>/</a:t>
            </a:r>
            <a:r>
              <a:rPr lang="zh-CN" altLang="en-US" sz="2500" dirty="0" smtClean="0">
                <a:solidFill>
                  <a:schemeClr val="accent4"/>
                </a:solidFill>
              </a:rPr>
              <a:t>稍高一点</a:t>
            </a:r>
            <a:r>
              <a:rPr lang="en-US" altLang="zh-CN" sz="2500" dirty="0" smtClean="0"/>
              <a:t>)</a:t>
            </a:r>
            <a:r>
              <a:rPr lang="zh-CN" altLang="en-US" sz="2500" dirty="0" smtClean="0"/>
              <a:t>，此时凹槽壁从中央向两边，越来越薄，且越来越贴近水环境</a:t>
            </a:r>
            <a:r>
              <a:rPr lang="en-US" altLang="zh-CN" sz="2500" dirty="0" smtClean="0"/>
              <a:t>(</a:t>
            </a:r>
            <a:r>
              <a:rPr lang="zh-CN" altLang="en-US" sz="2500" dirty="0" smtClean="0">
                <a:solidFill>
                  <a:schemeClr val="accent4"/>
                </a:solidFill>
              </a:rPr>
              <a:t>而不是空气，这正是水面以下的功劳</a:t>
            </a:r>
            <a:r>
              <a:rPr lang="en-US" altLang="zh-CN" sz="2500" dirty="0" smtClean="0"/>
              <a:t>)</a:t>
            </a:r>
            <a:r>
              <a:rPr lang="zh-CN" altLang="en-US" sz="2500" dirty="0" smtClean="0"/>
              <a:t>，因此导致表面温度越来越低，而从凹槽底的烛芯处的蜡油受焰心烘烤蒸发出来的蜡烛蒸汽，</a:t>
            </a:r>
          </a:p>
        </p:txBody>
      </p:sp>
      <p:pic>
        <p:nvPicPr>
          <p:cNvPr id="7" name="图片 6" descr="IMG_20171024_230303.jpg"/>
          <p:cNvPicPr>
            <a:picLocks noChangeAspect="1"/>
          </p:cNvPicPr>
          <p:nvPr/>
        </p:nvPicPr>
        <p:blipFill>
          <a:blip r:embed="rId2" cstate="print"/>
          <a:stretch>
            <a:fillRect/>
          </a:stretch>
        </p:blipFill>
        <p:spPr>
          <a:xfrm>
            <a:off x="0" y="0"/>
            <a:ext cx="9144000" cy="6858000"/>
          </a:xfrm>
          <a:prstGeom prst="rect">
            <a:avLst/>
          </a:prstGeom>
        </p:spPr>
      </p:pic>
      <p:pic>
        <p:nvPicPr>
          <p:cNvPr id="8" name="图片 7" descr="IMG_20171024_230401.jpg"/>
          <p:cNvPicPr>
            <a:picLocks noChangeAspect="1"/>
          </p:cNvPicPr>
          <p:nvPr/>
        </p:nvPicPr>
        <p:blipFill>
          <a:blip r:embed="rId3" cstate="print"/>
          <a:stretch>
            <a:fillRect/>
          </a:stretch>
        </p:blipFill>
        <p:spPr>
          <a:xfrm>
            <a:off x="2000250" y="0"/>
            <a:ext cx="5143500" cy="6858000"/>
          </a:xfrm>
          <a:prstGeom prst="rect">
            <a:avLst/>
          </a:prstGeom>
        </p:spPr>
      </p:pic>
      <p:pic>
        <p:nvPicPr>
          <p:cNvPr id="9" name="图片 8" descr="IMG_20171024_230553.jpg"/>
          <p:cNvPicPr>
            <a:picLocks noChangeAspect="1"/>
          </p:cNvPicPr>
          <p:nvPr/>
        </p:nvPicPr>
        <p:blipFill>
          <a:blip r:embed="rId4" cstate="print"/>
          <a:stretch>
            <a:fillRect/>
          </a:stretch>
        </p:blipFill>
        <p:spPr>
          <a:xfrm>
            <a:off x="2000250" y="0"/>
            <a:ext cx="5143500" cy="6858000"/>
          </a:xfrm>
          <a:prstGeom prst="rect">
            <a:avLst/>
          </a:prstGeom>
        </p:spPr>
      </p:pic>
      <p:pic>
        <p:nvPicPr>
          <p:cNvPr id="10" name="图片 9" descr="IMG_20171024_230605.jpg"/>
          <p:cNvPicPr>
            <a:picLocks noChangeAspect="1"/>
          </p:cNvPicPr>
          <p:nvPr/>
        </p:nvPicPr>
        <p:blipFill>
          <a:blip r:embed="rId5" cstate="print"/>
          <a:stretch>
            <a:fillRect/>
          </a:stretch>
        </p:blipFill>
        <p:spPr>
          <a:xfrm>
            <a:off x="0" y="0"/>
            <a:ext cx="9144000" cy="6858000"/>
          </a:xfrm>
          <a:prstGeom prst="rect">
            <a:avLst/>
          </a:prstGeom>
        </p:spPr>
      </p:pic>
      <p:pic>
        <p:nvPicPr>
          <p:cNvPr id="13" name="图片 12" descr="IMG_20171024_233308.jpg"/>
          <p:cNvPicPr>
            <a:picLocks noChangeAspect="1"/>
          </p:cNvPicPr>
          <p:nvPr/>
        </p:nvPicPr>
        <p:blipFill>
          <a:blip r:embed="rId6" cstate="print"/>
          <a:stretch>
            <a:fillRect/>
          </a:stretch>
        </p:blipFill>
        <p:spPr>
          <a:xfrm>
            <a:off x="2000250" y="0"/>
            <a:ext cx="5143500" cy="6858000"/>
          </a:xfrm>
          <a:prstGeom prst="rect">
            <a:avLst/>
          </a:prstGeom>
        </p:spPr>
      </p:pic>
      <p:pic>
        <p:nvPicPr>
          <p:cNvPr id="14" name="图片 13" descr="IMG_20171024_235740.jpg"/>
          <p:cNvPicPr>
            <a:picLocks noChangeAspect="1"/>
          </p:cNvPicPr>
          <p:nvPr/>
        </p:nvPicPr>
        <p:blipFill>
          <a:blip r:embed="rId7" cstate="print"/>
          <a:stretch>
            <a:fillRect/>
          </a:stretch>
        </p:blipFill>
        <p:spPr>
          <a:xfrm>
            <a:off x="0" y="0"/>
            <a:ext cx="9144000" cy="6858000"/>
          </a:xfrm>
          <a:prstGeom prst="rect">
            <a:avLst/>
          </a:prstGeom>
        </p:spPr>
      </p:pic>
      <p:pic>
        <p:nvPicPr>
          <p:cNvPr id="15" name="图片 14" descr="IMG_20171024_235853.jpg"/>
          <p:cNvPicPr>
            <a:picLocks noChangeAspect="1"/>
          </p:cNvPicPr>
          <p:nvPr/>
        </p:nvPicPr>
        <p:blipFill>
          <a:blip r:embed="rId8" cstate="print"/>
          <a:stretch>
            <a:fillRect/>
          </a:stretch>
        </p:blipFill>
        <p:spPr>
          <a:xfrm>
            <a:off x="0" y="0"/>
            <a:ext cx="9144000" cy="6858000"/>
          </a:xfrm>
          <a:prstGeom prst="rect">
            <a:avLst/>
          </a:prstGeom>
        </p:spPr>
      </p:pic>
      <p:pic>
        <p:nvPicPr>
          <p:cNvPr id="16" name="图片 15" descr="IMG_20171024_235915.jpg"/>
          <p:cNvPicPr>
            <a:picLocks noChangeAspect="1"/>
          </p:cNvPicPr>
          <p:nvPr/>
        </p:nvPicPr>
        <p:blipFill>
          <a:blip r:embed="rId9" cstate="print"/>
          <a:stretch>
            <a:fillRect/>
          </a:stretch>
        </p:blipFill>
        <p:spPr>
          <a:xfrm>
            <a:off x="0" y="0"/>
            <a:ext cx="9144000" cy="6858000"/>
          </a:xfrm>
          <a:prstGeom prst="rect">
            <a:avLst/>
          </a:prstGeom>
        </p:spPr>
      </p:pic>
      <p:pic>
        <p:nvPicPr>
          <p:cNvPr id="18" name="图片 17" descr="IMG_20171025_002048.jpg"/>
          <p:cNvPicPr>
            <a:picLocks noChangeAspect="1"/>
          </p:cNvPicPr>
          <p:nvPr/>
        </p:nvPicPr>
        <p:blipFill>
          <a:blip r:embed="rId10" cstate="print"/>
          <a:stretch>
            <a:fillRect/>
          </a:stretch>
        </p:blipFill>
        <p:spPr>
          <a:xfrm>
            <a:off x="2000250" y="0"/>
            <a:ext cx="5143500" cy="6858000"/>
          </a:xfrm>
          <a:prstGeom prst="rect">
            <a:avLst/>
          </a:prstGeom>
        </p:spPr>
      </p:pic>
      <p:pic>
        <p:nvPicPr>
          <p:cNvPr id="19" name="图片 18" descr="IMG_20171025_002139.jpg"/>
          <p:cNvPicPr>
            <a:picLocks noChangeAspect="1"/>
          </p:cNvPicPr>
          <p:nvPr/>
        </p:nvPicPr>
        <p:blipFill>
          <a:blip r:embed="rId11" cstate="print"/>
          <a:stretch>
            <a:fillRect/>
          </a:stretch>
        </p:blipFill>
        <p:spPr>
          <a:xfrm>
            <a:off x="2000250" y="0"/>
            <a:ext cx="51435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xit" presetSubtype="4" fill="hold" nodeType="clickEffect">
                                  <p:stCondLst>
                                    <p:cond delay="0"/>
                                  </p:stCondLst>
                                  <p:childTnLst>
                                    <p:anim calcmode="lin" valueType="num">
                                      <p:cBhvr additive="base">
                                        <p:cTn id="21" dur="500"/>
                                        <p:tgtEl>
                                          <p:spTgt spid="7"/>
                                        </p:tgtEl>
                                        <p:attrNameLst>
                                          <p:attrName>ppt_x</p:attrName>
                                        </p:attrNameLst>
                                      </p:cBhvr>
                                      <p:tavLst>
                                        <p:tav tm="0">
                                          <p:val>
                                            <p:strVal val="ppt_x"/>
                                          </p:val>
                                        </p:tav>
                                        <p:tav tm="100000">
                                          <p:val>
                                            <p:strVal val="ppt_x"/>
                                          </p:val>
                                        </p:tav>
                                      </p:tavLst>
                                    </p:anim>
                                    <p:anim calcmode="lin" valueType="num">
                                      <p:cBhvr additive="base">
                                        <p:cTn id="22" dur="500"/>
                                        <p:tgtEl>
                                          <p:spTgt spid="7"/>
                                        </p:tgtEl>
                                        <p:attrNameLst>
                                          <p:attrName>ppt_y</p:attrName>
                                        </p:attrNameLst>
                                      </p:cBhvr>
                                      <p:tavLst>
                                        <p:tav tm="0">
                                          <p:val>
                                            <p:strVal val="ppt_y"/>
                                          </p:val>
                                        </p:tav>
                                        <p:tav tm="100000">
                                          <p:val>
                                            <p:strVal val="1+ppt_h/2"/>
                                          </p:val>
                                        </p:tav>
                                      </p:tavLst>
                                    </p:anim>
                                    <p:set>
                                      <p:cBhvr>
                                        <p:cTn id="23" dur="1" fill="hold">
                                          <p:stCondLst>
                                            <p:cond delay="499"/>
                                          </p:stCondLst>
                                        </p:cTn>
                                        <p:tgtEl>
                                          <p:spTgt spid="7"/>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8" presetClass="exit" presetSubtype="16" fill="hold" nodeType="clickEffect">
                                  <p:stCondLst>
                                    <p:cond delay="0"/>
                                  </p:stCondLst>
                                  <p:childTnLst>
                                    <p:animEffect transition="out" filter="diamond(in)">
                                      <p:cBhvr>
                                        <p:cTn id="31" dur="500"/>
                                        <p:tgtEl>
                                          <p:spTgt spid="8"/>
                                        </p:tgtEl>
                                      </p:cBhvr>
                                    </p:animEffect>
                                    <p:set>
                                      <p:cBhvr>
                                        <p:cTn id="32" dur="1" fill="hold">
                                          <p:stCondLst>
                                            <p:cond delay="499"/>
                                          </p:stCondLst>
                                        </p:cTn>
                                        <p:tgtEl>
                                          <p:spTgt spid="8"/>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checkerboard(across)">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xit" presetSubtype="10" fill="hold" nodeType="clickEffect">
                                  <p:stCondLst>
                                    <p:cond delay="0"/>
                                  </p:stCondLst>
                                  <p:childTnLst>
                                    <p:animEffect transition="out" filter="checkerboard(across)">
                                      <p:cBhvr>
                                        <p:cTn id="41" dur="500"/>
                                        <p:tgtEl>
                                          <p:spTgt spid="9"/>
                                        </p:tgtEl>
                                      </p:cBhvr>
                                    </p:animEffect>
                                    <p:set>
                                      <p:cBhvr>
                                        <p:cTn id="42" dur="1" fill="hold">
                                          <p:stCondLst>
                                            <p:cond delay="499"/>
                                          </p:stCondLst>
                                        </p:cTn>
                                        <p:tgtEl>
                                          <p:spTgt spid="9"/>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4" presetClass="entr" presetSubtype="16" fill="hold"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box(in)">
                                      <p:cBhvr>
                                        <p:cTn id="47" dur="500"/>
                                        <p:tgtEl>
                                          <p:spTgt spid="10"/>
                                        </p:tgtEl>
                                      </p:cBhvr>
                                    </p:animEffect>
                                  </p:childTnLst>
                                </p:cTn>
                              </p:par>
                            </p:childTnLst>
                          </p:cTn>
                        </p:par>
                      </p:childTnLst>
                    </p:cTn>
                  </p:par>
                  <p:par>
                    <p:cTn id="48" fill="hold">
                      <p:stCondLst>
                        <p:cond delay="indefinite"/>
                      </p:stCondLst>
                      <p:childTnLst>
                        <p:par>
                          <p:cTn id="49" fill="hold">
                            <p:stCondLst>
                              <p:cond delay="0"/>
                            </p:stCondLst>
                            <p:childTnLst>
                              <p:par>
                                <p:cTn id="50" presetID="5" presetClass="exit" presetSubtype="10" fill="hold" nodeType="clickEffect">
                                  <p:stCondLst>
                                    <p:cond delay="0"/>
                                  </p:stCondLst>
                                  <p:childTnLst>
                                    <p:animEffect transition="out" filter="checkerboard(across)">
                                      <p:cBhvr>
                                        <p:cTn id="51" dur="500"/>
                                        <p:tgtEl>
                                          <p:spTgt spid="10"/>
                                        </p:tgtEl>
                                      </p:cBhvr>
                                    </p:animEffect>
                                    <p:set>
                                      <p:cBhvr>
                                        <p:cTn id="52" dur="1" fill="hold">
                                          <p:stCondLst>
                                            <p:cond delay="499"/>
                                          </p:stCondLst>
                                        </p:cTn>
                                        <p:tgtEl>
                                          <p:spTgt spid="10"/>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4" presetClass="entr" presetSubtype="16" fill="hold" nodeType="click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box(in)">
                                      <p:cBhvr>
                                        <p:cTn id="57" dur="500"/>
                                        <p:tgtEl>
                                          <p:spTgt spid="13"/>
                                        </p:tgtEl>
                                      </p:cBhvr>
                                    </p:animEffect>
                                  </p:childTnLst>
                                </p:cTn>
                              </p:par>
                            </p:childTnLst>
                          </p:cTn>
                        </p:par>
                      </p:childTnLst>
                    </p:cTn>
                  </p:par>
                  <p:par>
                    <p:cTn id="58" fill="hold">
                      <p:stCondLst>
                        <p:cond delay="indefinite"/>
                      </p:stCondLst>
                      <p:childTnLst>
                        <p:par>
                          <p:cTn id="59" fill="hold">
                            <p:stCondLst>
                              <p:cond delay="0"/>
                            </p:stCondLst>
                            <p:childTnLst>
                              <p:par>
                                <p:cTn id="60" presetID="5" presetClass="exit" presetSubtype="10" fill="hold" nodeType="clickEffect">
                                  <p:stCondLst>
                                    <p:cond delay="0"/>
                                  </p:stCondLst>
                                  <p:childTnLst>
                                    <p:animEffect transition="out" filter="checkerboard(across)">
                                      <p:cBhvr>
                                        <p:cTn id="61" dur="500"/>
                                        <p:tgtEl>
                                          <p:spTgt spid="13"/>
                                        </p:tgtEl>
                                      </p:cBhvr>
                                    </p:animEffect>
                                    <p:set>
                                      <p:cBhvr>
                                        <p:cTn id="62" dur="1" fill="hold">
                                          <p:stCondLst>
                                            <p:cond delay="499"/>
                                          </p:stCondLst>
                                        </p:cTn>
                                        <p:tgtEl>
                                          <p:spTgt spid="13"/>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8" presetClass="entr" presetSubtype="12" fill="hold" nodeType="clickEffect">
                                  <p:stCondLst>
                                    <p:cond delay="0"/>
                                  </p:stCondLst>
                                  <p:childTnLst>
                                    <p:set>
                                      <p:cBhvr>
                                        <p:cTn id="66" dur="1" fill="hold">
                                          <p:stCondLst>
                                            <p:cond delay="0"/>
                                          </p:stCondLst>
                                        </p:cTn>
                                        <p:tgtEl>
                                          <p:spTgt spid="14"/>
                                        </p:tgtEl>
                                        <p:attrNameLst>
                                          <p:attrName>style.visibility</p:attrName>
                                        </p:attrNameLst>
                                      </p:cBhvr>
                                      <p:to>
                                        <p:strVal val="visible"/>
                                      </p:to>
                                    </p:set>
                                    <p:animEffect transition="in" filter="strips(downLeft)">
                                      <p:cBhvr>
                                        <p:cTn id="67" dur="500"/>
                                        <p:tgtEl>
                                          <p:spTgt spid="14"/>
                                        </p:tgtEl>
                                      </p:cBhvr>
                                    </p:animEffect>
                                  </p:childTnLst>
                                </p:cTn>
                              </p:par>
                            </p:childTnLst>
                          </p:cTn>
                        </p:par>
                      </p:childTnLst>
                    </p:cTn>
                  </p:par>
                  <p:par>
                    <p:cTn id="68" fill="hold">
                      <p:stCondLst>
                        <p:cond delay="indefinite"/>
                      </p:stCondLst>
                      <p:childTnLst>
                        <p:par>
                          <p:cTn id="69" fill="hold">
                            <p:stCondLst>
                              <p:cond delay="0"/>
                            </p:stCondLst>
                            <p:childTnLst>
                              <p:par>
                                <p:cTn id="70" presetID="2" presetClass="exit" presetSubtype="4" fill="hold" nodeType="clickEffect">
                                  <p:stCondLst>
                                    <p:cond delay="0"/>
                                  </p:stCondLst>
                                  <p:childTnLst>
                                    <p:anim calcmode="lin" valueType="num">
                                      <p:cBhvr additive="base">
                                        <p:cTn id="71" dur="500"/>
                                        <p:tgtEl>
                                          <p:spTgt spid="14"/>
                                        </p:tgtEl>
                                        <p:attrNameLst>
                                          <p:attrName>ppt_x</p:attrName>
                                        </p:attrNameLst>
                                      </p:cBhvr>
                                      <p:tavLst>
                                        <p:tav tm="0">
                                          <p:val>
                                            <p:strVal val="ppt_x"/>
                                          </p:val>
                                        </p:tav>
                                        <p:tav tm="100000">
                                          <p:val>
                                            <p:strVal val="ppt_x"/>
                                          </p:val>
                                        </p:tav>
                                      </p:tavLst>
                                    </p:anim>
                                    <p:anim calcmode="lin" valueType="num">
                                      <p:cBhvr additive="base">
                                        <p:cTn id="72" dur="500"/>
                                        <p:tgtEl>
                                          <p:spTgt spid="14"/>
                                        </p:tgtEl>
                                        <p:attrNameLst>
                                          <p:attrName>ppt_y</p:attrName>
                                        </p:attrNameLst>
                                      </p:cBhvr>
                                      <p:tavLst>
                                        <p:tav tm="0">
                                          <p:val>
                                            <p:strVal val="ppt_y"/>
                                          </p:val>
                                        </p:tav>
                                        <p:tav tm="100000">
                                          <p:val>
                                            <p:strVal val="1+ppt_h/2"/>
                                          </p:val>
                                        </p:tav>
                                      </p:tavLst>
                                    </p:anim>
                                    <p:set>
                                      <p:cBhvr>
                                        <p:cTn id="73" dur="1" fill="hold">
                                          <p:stCondLst>
                                            <p:cond delay="499"/>
                                          </p:stCondLst>
                                        </p:cTn>
                                        <p:tgtEl>
                                          <p:spTgt spid="14"/>
                                        </p:tgtEl>
                                        <p:attrNameLst>
                                          <p:attrName>style.visibility</p:attrName>
                                        </p:attrNameLst>
                                      </p:cBhvr>
                                      <p:to>
                                        <p:strVal val="hidden"/>
                                      </p:to>
                                    </p:set>
                                  </p:childTnLst>
                                </p:cTn>
                              </p:par>
                            </p:childTnLst>
                          </p:cTn>
                        </p:par>
                      </p:childTnLst>
                    </p:cTn>
                  </p:par>
                  <p:par>
                    <p:cTn id="74" fill="hold">
                      <p:stCondLst>
                        <p:cond delay="indefinite"/>
                      </p:stCondLst>
                      <p:childTnLst>
                        <p:par>
                          <p:cTn id="75" fill="hold">
                            <p:stCondLst>
                              <p:cond delay="0"/>
                            </p:stCondLst>
                            <p:childTnLst>
                              <p:par>
                                <p:cTn id="76" presetID="5" presetClass="entr" presetSubtype="10" fill="hold" nodeType="clickEffect">
                                  <p:stCondLst>
                                    <p:cond delay="0"/>
                                  </p:stCondLst>
                                  <p:childTnLst>
                                    <p:set>
                                      <p:cBhvr>
                                        <p:cTn id="77" dur="1" fill="hold">
                                          <p:stCondLst>
                                            <p:cond delay="0"/>
                                          </p:stCondLst>
                                        </p:cTn>
                                        <p:tgtEl>
                                          <p:spTgt spid="15"/>
                                        </p:tgtEl>
                                        <p:attrNameLst>
                                          <p:attrName>style.visibility</p:attrName>
                                        </p:attrNameLst>
                                      </p:cBhvr>
                                      <p:to>
                                        <p:strVal val="visible"/>
                                      </p:to>
                                    </p:set>
                                    <p:animEffect transition="in" filter="checkerboard(across)">
                                      <p:cBhvr>
                                        <p:cTn id="78" dur="500"/>
                                        <p:tgtEl>
                                          <p:spTgt spid="15"/>
                                        </p:tgtEl>
                                      </p:cBhvr>
                                    </p:animEffect>
                                  </p:childTnLst>
                                </p:cTn>
                              </p:par>
                            </p:childTnLst>
                          </p:cTn>
                        </p:par>
                      </p:childTnLst>
                    </p:cTn>
                  </p:par>
                  <p:par>
                    <p:cTn id="79" fill="hold">
                      <p:stCondLst>
                        <p:cond delay="indefinite"/>
                      </p:stCondLst>
                      <p:childTnLst>
                        <p:par>
                          <p:cTn id="80" fill="hold">
                            <p:stCondLst>
                              <p:cond delay="0"/>
                            </p:stCondLst>
                            <p:childTnLst>
                              <p:par>
                                <p:cTn id="81" presetID="2" presetClass="exit" presetSubtype="4" fill="hold" nodeType="clickEffect">
                                  <p:stCondLst>
                                    <p:cond delay="0"/>
                                  </p:stCondLst>
                                  <p:childTnLst>
                                    <p:anim calcmode="lin" valueType="num">
                                      <p:cBhvr additive="base">
                                        <p:cTn id="82" dur="500"/>
                                        <p:tgtEl>
                                          <p:spTgt spid="15"/>
                                        </p:tgtEl>
                                        <p:attrNameLst>
                                          <p:attrName>ppt_x</p:attrName>
                                        </p:attrNameLst>
                                      </p:cBhvr>
                                      <p:tavLst>
                                        <p:tav tm="0">
                                          <p:val>
                                            <p:strVal val="ppt_x"/>
                                          </p:val>
                                        </p:tav>
                                        <p:tav tm="100000">
                                          <p:val>
                                            <p:strVal val="ppt_x"/>
                                          </p:val>
                                        </p:tav>
                                      </p:tavLst>
                                    </p:anim>
                                    <p:anim calcmode="lin" valueType="num">
                                      <p:cBhvr additive="base">
                                        <p:cTn id="83" dur="500"/>
                                        <p:tgtEl>
                                          <p:spTgt spid="15"/>
                                        </p:tgtEl>
                                        <p:attrNameLst>
                                          <p:attrName>ppt_y</p:attrName>
                                        </p:attrNameLst>
                                      </p:cBhvr>
                                      <p:tavLst>
                                        <p:tav tm="0">
                                          <p:val>
                                            <p:strVal val="ppt_y"/>
                                          </p:val>
                                        </p:tav>
                                        <p:tav tm="100000">
                                          <p:val>
                                            <p:strVal val="1+ppt_h/2"/>
                                          </p:val>
                                        </p:tav>
                                      </p:tavLst>
                                    </p:anim>
                                    <p:set>
                                      <p:cBhvr>
                                        <p:cTn id="84" dur="1" fill="hold">
                                          <p:stCondLst>
                                            <p:cond delay="499"/>
                                          </p:stCondLst>
                                        </p:cTn>
                                        <p:tgtEl>
                                          <p:spTgt spid="15"/>
                                        </p:tgtEl>
                                        <p:attrNameLst>
                                          <p:attrName>style.visibility</p:attrName>
                                        </p:attrNameLst>
                                      </p:cBhvr>
                                      <p:to>
                                        <p:strVal val="hidden"/>
                                      </p:to>
                                    </p:set>
                                  </p:childTnLst>
                                </p:cTn>
                              </p:par>
                            </p:childTnLst>
                          </p:cTn>
                        </p:par>
                      </p:childTnLst>
                    </p:cTn>
                  </p:par>
                  <p:par>
                    <p:cTn id="85" fill="hold">
                      <p:stCondLst>
                        <p:cond delay="indefinite"/>
                      </p:stCondLst>
                      <p:childTnLst>
                        <p:par>
                          <p:cTn id="86" fill="hold">
                            <p:stCondLst>
                              <p:cond delay="0"/>
                            </p:stCondLst>
                            <p:childTnLst>
                              <p:par>
                                <p:cTn id="87" presetID="18" presetClass="entr" presetSubtype="12" fill="hold" nodeType="clickEffect">
                                  <p:stCondLst>
                                    <p:cond delay="0"/>
                                  </p:stCondLst>
                                  <p:childTnLst>
                                    <p:set>
                                      <p:cBhvr>
                                        <p:cTn id="88" dur="1" fill="hold">
                                          <p:stCondLst>
                                            <p:cond delay="0"/>
                                          </p:stCondLst>
                                        </p:cTn>
                                        <p:tgtEl>
                                          <p:spTgt spid="16"/>
                                        </p:tgtEl>
                                        <p:attrNameLst>
                                          <p:attrName>style.visibility</p:attrName>
                                        </p:attrNameLst>
                                      </p:cBhvr>
                                      <p:to>
                                        <p:strVal val="visible"/>
                                      </p:to>
                                    </p:set>
                                    <p:animEffect transition="in" filter="strips(downLeft)">
                                      <p:cBhvr>
                                        <p:cTn id="89" dur="500"/>
                                        <p:tgtEl>
                                          <p:spTgt spid="16"/>
                                        </p:tgtEl>
                                      </p:cBhvr>
                                    </p:animEffect>
                                  </p:childTnLst>
                                </p:cTn>
                              </p:par>
                            </p:childTnLst>
                          </p:cTn>
                        </p:par>
                      </p:childTnLst>
                    </p:cTn>
                  </p:par>
                  <p:par>
                    <p:cTn id="90" fill="hold">
                      <p:stCondLst>
                        <p:cond delay="indefinite"/>
                      </p:stCondLst>
                      <p:childTnLst>
                        <p:par>
                          <p:cTn id="91" fill="hold">
                            <p:stCondLst>
                              <p:cond delay="0"/>
                            </p:stCondLst>
                            <p:childTnLst>
                              <p:par>
                                <p:cTn id="92" presetID="5" presetClass="exit" presetSubtype="10" fill="hold" nodeType="clickEffect">
                                  <p:stCondLst>
                                    <p:cond delay="0"/>
                                  </p:stCondLst>
                                  <p:childTnLst>
                                    <p:animEffect transition="out" filter="checkerboard(across)">
                                      <p:cBhvr>
                                        <p:cTn id="93" dur="500"/>
                                        <p:tgtEl>
                                          <p:spTgt spid="16"/>
                                        </p:tgtEl>
                                      </p:cBhvr>
                                    </p:animEffect>
                                    <p:set>
                                      <p:cBhvr>
                                        <p:cTn id="94" dur="1" fill="hold">
                                          <p:stCondLst>
                                            <p:cond delay="499"/>
                                          </p:stCondLst>
                                        </p:cTn>
                                        <p:tgtEl>
                                          <p:spTgt spid="16"/>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4" presetClass="entr" presetSubtype="16" fill="hold" nodeType="clickEffect">
                                  <p:stCondLst>
                                    <p:cond delay="0"/>
                                  </p:stCondLst>
                                  <p:childTnLst>
                                    <p:set>
                                      <p:cBhvr>
                                        <p:cTn id="98" dur="1" fill="hold">
                                          <p:stCondLst>
                                            <p:cond delay="0"/>
                                          </p:stCondLst>
                                        </p:cTn>
                                        <p:tgtEl>
                                          <p:spTgt spid="19"/>
                                        </p:tgtEl>
                                        <p:attrNameLst>
                                          <p:attrName>style.visibility</p:attrName>
                                        </p:attrNameLst>
                                      </p:cBhvr>
                                      <p:to>
                                        <p:strVal val="visible"/>
                                      </p:to>
                                    </p:set>
                                    <p:animEffect transition="in" filter="box(in)">
                                      <p:cBhvr>
                                        <p:cTn id="99" dur="500"/>
                                        <p:tgtEl>
                                          <p:spTgt spid="19"/>
                                        </p:tgtEl>
                                      </p:cBhvr>
                                    </p:animEffect>
                                  </p:childTnLst>
                                </p:cTn>
                              </p:par>
                            </p:childTnLst>
                          </p:cTn>
                        </p:par>
                      </p:childTnLst>
                    </p:cTn>
                  </p:par>
                  <p:par>
                    <p:cTn id="100" fill="hold">
                      <p:stCondLst>
                        <p:cond delay="indefinite"/>
                      </p:stCondLst>
                      <p:childTnLst>
                        <p:par>
                          <p:cTn id="101" fill="hold">
                            <p:stCondLst>
                              <p:cond delay="0"/>
                            </p:stCondLst>
                            <p:childTnLst>
                              <p:par>
                                <p:cTn id="102" presetID="3" presetClass="exit" presetSubtype="10" fill="hold" nodeType="clickEffect">
                                  <p:stCondLst>
                                    <p:cond delay="0"/>
                                  </p:stCondLst>
                                  <p:childTnLst>
                                    <p:animEffect transition="out" filter="blinds(horizontal)">
                                      <p:cBhvr>
                                        <p:cTn id="103" dur="500"/>
                                        <p:tgtEl>
                                          <p:spTgt spid="19"/>
                                        </p:tgtEl>
                                      </p:cBhvr>
                                    </p:animEffect>
                                    <p:set>
                                      <p:cBhvr>
                                        <p:cTn id="104" dur="1" fill="hold">
                                          <p:stCondLst>
                                            <p:cond delay="499"/>
                                          </p:stCondLst>
                                        </p:cTn>
                                        <p:tgtEl>
                                          <p:spTgt spid="19"/>
                                        </p:tgtEl>
                                        <p:attrNameLst>
                                          <p:attrName>style.visibility</p:attrName>
                                        </p:attrNameLst>
                                      </p:cBhvr>
                                      <p:to>
                                        <p:strVal val="hidden"/>
                                      </p:to>
                                    </p:set>
                                  </p:childTnLst>
                                </p:cTn>
                              </p:par>
                            </p:childTnLst>
                          </p:cTn>
                        </p:par>
                      </p:childTnLst>
                    </p:cTn>
                  </p:par>
                  <p:par>
                    <p:cTn id="105" fill="hold">
                      <p:stCondLst>
                        <p:cond delay="indefinite"/>
                      </p:stCondLst>
                      <p:childTnLst>
                        <p:par>
                          <p:cTn id="106" fill="hold">
                            <p:stCondLst>
                              <p:cond delay="0"/>
                            </p:stCondLst>
                            <p:childTnLst>
                              <p:par>
                                <p:cTn id="107" presetID="18" presetClass="entr" presetSubtype="12" fill="hold" nodeType="clickEffect">
                                  <p:stCondLst>
                                    <p:cond delay="0"/>
                                  </p:stCondLst>
                                  <p:childTnLst>
                                    <p:set>
                                      <p:cBhvr>
                                        <p:cTn id="108" dur="1" fill="hold">
                                          <p:stCondLst>
                                            <p:cond delay="0"/>
                                          </p:stCondLst>
                                        </p:cTn>
                                        <p:tgtEl>
                                          <p:spTgt spid="18"/>
                                        </p:tgtEl>
                                        <p:attrNameLst>
                                          <p:attrName>style.visibility</p:attrName>
                                        </p:attrNameLst>
                                      </p:cBhvr>
                                      <p:to>
                                        <p:strVal val="visible"/>
                                      </p:to>
                                    </p:set>
                                    <p:animEffect transition="in" filter="strips(downLeft)">
                                      <p:cBhvr>
                                        <p:cTn id="109" dur="500"/>
                                        <p:tgtEl>
                                          <p:spTgt spid="18"/>
                                        </p:tgtEl>
                                      </p:cBhvr>
                                    </p:animEffect>
                                  </p:childTnLst>
                                </p:cTn>
                              </p:par>
                            </p:childTnLst>
                          </p:cTn>
                        </p:par>
                      </p:childTnLst>
                    </p:cTn>
                  </p:par>
                  <p:par>
                    <p:cTn id="110" fill="hold">
                      <p:stCondLst>
                        <p:cond delay="indefinite"/>
                      </p:stCondLst>
                      <p:childTnLst>
                        <p:par>
                          <p:cTn id="111" fill="hold">
                            <p:stCondLst>
                              <p:cond delay="0"/>
                            </p:stCondLst>
                            <p:childTnLst>
                              <p:par>
                                <p:cTn id="112" presetID="5" presetClass="exit" presetSubtype="10" fill="hold" nodeType="clickEffect">
                                  <p:stCondLst>
                                    <p:cond delay="0"/>
                                  </p:stCondLst>
                                  <p:childTnLst>
                                    <p:animEffect transition="out" filter="checkerboard(across)">
                                      <p:cBhvr>
                                        <p:cTn id="113" dur="500"/>
                                        <p:tgtEl>
                                          <p:spTgt spid="18"/>
                                        </p:tgtEl>
                                      </p:cBhvr>
                                    </p:animEffect>
                                    <p:set>
                                      <p:cBhvr>
                                        <p:cTn id="114" dur="1" fill="hold">
                                          <p:stCondLst>
                                            <p:cond delay="499"/>
                                          </p:stCondLst>
                                        </p:cTn>
                                        <p:tgtEl>
                                          <p:spTgt spid="18"/>
                                        </p:tgtEl>
                                        <p:attrNameLst>
                                          <p:attrName>style.visibility</p:attrName>
                                        </p:attrNameLst>
                                      </p:cBhvr>
                                      <p:to>
                                        <p:strVal val="hidden"/>
                                      </p:to>
                                    </p:set>
                                  </p:childTnLst>
                                </p:cTn>
                              </p:par>
                            </p:childTnLst>
                          </p:cTn>
                        </p:par>
                      </p:childTnLst>
                    </p:cTn>
                  </p:par>
                  <p:par>
                    <p:cTn id="115" fill="hold">
                      <p:stCondLst>
                        <p:cond delay="indefinite"/>
                      </p:stCondLst>
                      <p:childTnLst>
                        <p:par>
                          <p:cTn id="116" fill="hold">
                            <p:stCondLst>
                              <p:cond delay="0"/>
                            </p:stCondLst>
                            <p:childTnLst>
                              <p:par>
                                <p:cTn id="117" presetID="9" presetClass="entr" presetSubtype="0" fill="hold" grpId="0" nodeType="clickEffect">
                                  <p:stCondLst>
                                    <p:cond delay="0"/>
                                  </p:stCondLst>
                                  <p:childTnLst>
                                    <p:set>
                                      <p:cBhvr>
                                        <p:cTn id="118" dur="1" fill="hold">
                                          <p:stCondLst>
                                            <p:cond delay="0"/>
                                          </p:stCondLst>
                                        </p:cTn>
                                        <p:tgtEl>
                                          <p:spTgt spid="6"/>
                                        </p:tgtEl>
                                        <p:attrNameLst>
                                          <p:attrName>style.visibility</p:attrName>
                                        </p:attrNameLst>
                                      </p:cBhvr>
                                      <p:to>
                                        <p:strVal val="visible"/>
                                      </p:to>
                                    </p:set>
                                    <p:animEffect transition="in" filter="dissolve">
                                      <p:cBhvr>
                                        <p:cTn id="1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79512" y="231319"/>
            <a:ext cx="9144000" cy="3939540"/>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一部分参与化学反应，形成火焰或者去往了火焰中，另一部分则仍然为蜡蒸汽颗粒，它们温度很高，仍然上升，但不进于火焰中，沿着焰心外表面的抛物面，即贴着凹槽壁上升，由于凹槽壁由内而外，由下而上温度越来越低，这些蜡蒸汽颗粒的</a:t>
            </a:r>
            <a:r>
              <a:rPr lang="zh-CN" altLang="en-US" sz="2500" dirty="0" smtClean="0">
                <a:solidFill>
                  <a:srgbClr val="FFFF00"/>
                </a:solidFill>
              </a:rPr>
              <a:t>温度也越来越低，密度越来越大，浮力减去重力的多余部分越来越小，以至于当到达凹槽上</a:t>
            </a:r>
            <a:r>
              <a:rPr lang="en-US" altLang="zh-CN" sz="2500" dirty="0" smtClean="0">
                <a:solidFill>
                  <a:srgbClr val="FFFF00"/>
                </a:solidFill>
              </a:rPr>
              <a:t>(</a:t>
            </a:r>
            <a:r>
              <a:rPr lang="zh-CN" altLang="en-US" sz="2500" dirty="0" smtClean="0">
                <a:solidFill>
                  <a:srgbClr val="FFFF00"/>
                </a:solidFill>
              </a:rPr>
              <a:t>外</a:t>
            </a:r>
            <a:r>
              <a:rPr lang="en-US" altLang="zh-CN" sz="2500" dirty="0" smtClean="0">
                <a:solidFill>
                  <a:srgbClr val="FFFF00"/>
                </a:solidFill>
              </a:rPr>
              <a:t>)</a:t>
            </a:r>
            <a:r>
              <a:rPr lang="zh-CN" altLang="en-US" sz="2500" dirty="0" smtClean="0">
                <a:solidFill>
                  <a:srgbClr val="FFFF00"/>
                </a:solidFill>
              </a:rPr>
              <a:t>边缘时，竖直速度几乎已经消耗殆尽，残存的</a:t>
            </a:r>
            <a:r>
              <a:rPr lang="en-US" altLang="zh-CN" sz="2500" dirty="0" smtClean="0">
                <a:solidFill>
                  <a:srgbClr val="FFFF00"/>
                </a:solidFill>
              </a:rPr>
              <a:t>+k</a:t>
            </a:r>
            <a:r>
              <a:rPr lang="zh-CN" altLang="en-US" sz="2500" dirty="0" smtClean="0">
                <a:solidFill>
                  <a:srgbClr val="FFFF00"/>
                </a:solidFill>
              </a:rPr>
              <a:t>方向的初速度</a:t>
            </a:r>
            <a:r>
              <a:rPr lang="zh-CN" altLang="en-US" sz="2500" dirty="0" smtClean="0"/>
              <a:t>给了这些密度变大了的蜡蒸汽颗粒以时间能够凭借着还不小的丄</a:t>
            </a:r>
            <a:r>
              <a:rPr lang="en-US" altLang="zh-CN" sz="2500" dirty="0" smtClean="0"/>
              <a:t>k</a:t>
            </a:r>
            <a:r>
              <a:rPr lang="zh-CN" altLang="en-US" sz="2500" dirty="0" smtClean="0"/>
              <a:t>的水平分速度向外</a:t>
            </a:r>
            <a:r>
              <a:rPr lang="en-US" altLang="zh-CN" sz="2500" dirty="0" smtClean="0"/>
              <a:t>(</a:t>
            </a:r>
            <a:r>
              <a:rPr lang="zh-CN" altLang="en-US" sz="2500" dirty="0" smtClean="0">
                <a:solidFill>
                  <a:schemeClr val="accent3"/>
                </a:solidFill>
              </a:rPr>
              <a:t>丄蜡烛中轴向外</a:t>
            </a:r>
            <a:r>
              <a:rPr lang="en-US" altLang="zh-CN" sz="2500" dirty="0" smtClean="0"/>
              <a:t>)</a:t>
            </a:r>
            <a:r>
              <a:rPr lang="zh-CN" altLang="en-US" sz="2500" dirty="0" smtClean="0"/>
              <a:t>滑翔一段时间，当它们一个个、一团团、一批批地最终被重力遣返回水面时，便形成了蜡膜。</a:t>
            </a:r>
            <a:endParaRPr lang="en-US" altLang="zh-CN" sz="2500" dirty="0" smtClean="0"/>
          </a:p>
        </p:txBody>
      </p:sp>
      <p:sp>
        <p:nvSpPr>
          <p:cNvPr id="5" name="矩形 4"/>
          <p:cNvSpPr/>
          <p:nvPr/>
        </p:nvSpPr>
        <p:spPr>
          <a:xfrm>
            <a:off x="-179512" y="4149080"/>
            <a:ext cx="9144000" cy="2015936"/>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由于各批次颗粒到达凹槽边缘时的竖直和水平分速度的不同，它们向外滑翔的距离不同，落水远近不同</a:t>
            </a:r>
            <a:r>
              <a:rPr lang="en-US" altLang="zh-CN" sz="2500" dirty="0" smtClean="0"/>
              <a:t>(</a:t>
            </a:r>
            <a:r>
              <a:rPr lang="zh-CN" altLang="en-US" sz="2500" dirty="0" smtClean="0">
                <a:solidFill>
                  <a:srgbClr val="FFFF00"/>
                </a:solidFill>
              </a:rPr>
              <a:t>单个粒子落近处的概率大，因此比例更多的粒子落在近处</a:t>
            </a:r>
            <a:r>
              <a:rPr lang="en-US" altLang="zh-CN" sz="2500" dirty="0" smtClean="0"/>
              <a:t>)</a:t>
            </a:r>
            <a:r>
              <a:rPr lang="zh-CN" altLang="en-US" sz="2500" dirty="0" smtClean="0"/>
              <a:t>，且落水后再贴着水面滑动的一小段距离也不尽相同，因此，最终形成了由近及远由厚到薄的辐射状、梯田状蜡膜。</a:t>
            </a:r>
          </a:p>
        </p:txBody>
      </p:sp>
      <p:pic>
        <p:nvPicPr>
          <p:cNvPr id="7" name="图片 6" descr="IMG_20171025_000541.jpg"/>
          <p:cNvPicPr>
            <a:picLocks noChangeAspect="1"/>
          </p:cNvPicPr>
          <p:nvPr/>
        </p:nvPicPr>
        <p:blipFill>
          <a:blip r:embed="rId2" cstate="print"/>
          <a:stretch>
            <a:fillRect/>
          </a:stretch>
        </p:blipFill>
        <p:spPr>
          <a:xfrm>
            <a:off x="0" y="0"/>
            <a:ext cx="91440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xit" presetSubtype="10" fill="hold" nodeType="clickEffect">
                                  <p:stCondLst>
                                    <p:cond delay="0"/>
                                  </p:stCondLst>
                                  <p:childTnLst>
                                    <p:animEffect transition="out" filter="checkerboard(across)">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79512" y="231319"/>
            <a:ext cx="9144000" cy="2477601"/>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针对现象</a:t>
            </a:r>
            <a:r>
              <a:rPr lang="en-US" altLang="zh-CN" sz="2500" dirty="0" smtClean="0">
                <a:solidFill>
                  <a:srgbClr val="FF0000"/>
                </a:solidFill>
              </a:rPr>
              <a:t>2</a:t>
            </a:r>
            <a:r>
              <a:rPr lang="zh-CN" altLang="en-US" sz="2500" dirty="0" smtClean="0">
                <a:solidFill>
                  <a:srgbClr val="FF0000"/>
                </a:solidFill>
              </a:rPr>
              <a:t>，综合现象</a:t>
            </a:r>
            <a:r>
              <a:rPr lang="en-US" altLang="zh-CN" sz="2500" dirty="0" smtClean="0">
                <a:solidFill>
                  <a:srgbClr val="FF0000"/>
                </a:solidFill>
              </a:rPr>
              <a:t>1</a:t>
            </a:r>
            <a:r>
              <a:rPr lang="zh-CN" altLang="en-US" sz="2500" dirty="0" smtClean="0">
                <a:solidFill>
                  <a:srgbClr val="FF0000"/>
                </a:solidFill>
              </a:rPr>
              <a:t>，加入新的变量，提出新的模型</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zh-CN" altLang="en-US" sz="2500" dirty="0" smtClean="0"/>
              <a:t>透过现象</a:t>
            </a:r>
            <a:r>
              <a:rPr lang="en-US" altLang="zh-CN" sz="2500" dirty="0" smtClean="0"/>
              <a:t>2</a:t>
            </a:r>
            <a:r>
              <a:rPr lang="zh-CN" altLang="en-US" sz="2500" dirty="0" smtClean="0"/>
              <a:t>，我想我们找到了之前的模型未能贴合实际的原因了：在公式</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系</a:t>
            </a:r>
            <a:r>
              <a:rPr lang="en-US" altLang="zh-CN" sz="2500" dirty="0" smtClean="0"/>
              <a:t>/</a:t>
            </a:r>
            <a:r>
              <a:rPr lang="en-US" altLang="zh-CN" sz="2500" dirty="0" smtClean="0">
                <a:solidFill>
                  <a:srgbClr val="FFFF00"/>
                </a:solidFill>
              </a:rPr>
              <a:t>V</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zh-CN" altLang="en-US" sz="2500" dirty="0" smtClean="0"/>
              <a:t>中，我们直接默认了</a:t>
            </a:r>
            <a:r>
              <a:rPr lang="en-US" altLang="zh-CN" sz="2500" dirty="0" smtClean="0">
                <a:solidFill>
                  <a:srgbClr val="FFFF00"/>
                </a:solidFill>
              </a:rPr>
              <a:t>m</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zh-CN" altLang="en-US" sz="2500" dirty="0" smtClean="0"/>
              <a:t>，以及</a:t>
            </a:r>
            <a:r>
              <a:rPr lang="en-US" altLang="zh-CN" sz="2500" dirty="0" smtClean="0">
                <a:solidFill>
                  <a:srgbClr val="FFFF00"/>
                </a:solidFill>
              </a:rPr>
              <a:t>V</a:t>
            </a:r>
            <a:r>
              <a:rPr lang="zh-CN" altLang="en-US" sz="2500" dirty="0" smtClean="0">
                <a:solidFill>
                  <a:srgbClr val="FFFF00"/>
                </a:solidFill>
              </a:rPr>
              <a:t>系</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zh-CN" altLang="en-US" sz="2500" dirty="0" smtClean="0"/>
              <a:t>，没考虑到凹槽本身对</a:t>
            </a:r>
            <a:r>
              <a:rPr lang="en-US" altLang="zh-CN" sz="2500" dirty="0" smtClean="0">
                <a:solidFill>
                  <a:srgbClr val="FFFF00"/>
                </a:solidFill>
              </a:rPr>
              <a:t>ρ</a:t>
            </a:r>
            <a:r>
              <a:rPr lang="zh-CN" altLang="en-US" sz="2500" dirty="0" smtClean="0">
                <a:solidFill>
                  <a:srgbClr val="FFFF00"/>
                </a:solidFill>
              </a:rPr>
              <a:t>系</a:t>
            </a:r>
            <a:r>
              <a:rPr lang="zh-CN" altLang="en-US" sz="2500" dirty="0" smtClean="0"/>
              <a:t>的贡献，以及蜡膜对</a:t>
            </a:r>
            <a:r>
              <a:rPr lang="en-US" altLang="zh-CN" sz="2500" dirty="0" smtClean="0">
                <a:solidFill>
                  <a:srgbClr val="FFFF00"/>
                </a:solidFill>
              </a:rPr>
              <a:t>ρ</a:t>
            </a:r>
            <a:r>
              <a:rPr lang="zh-CN" altLang="en-US" sz="2500" dirty="0" smtClean="0">
                <a:solidFill>
                  <a:srgbClr val="FFFF00"/>
                </a:solidFill>
              </a:rPr>
              <a:t>系</a:t>
            </a:r>
            <a:r>
              <a:rPr lang="zh-CN" altLang="en-US" sz="2500" dirty="0" smtClean="0"/>
              <a:t>的影响，还有小部分因素跟</a:t>
            </a:r>
            <a:r>
              <a:rPr lang="en-US" altLang="zh-CN" sz="2500" dirty="0" smtClean="0">
                <a:solidFill>
                  <a:srgbClr val="FFFF00"/>
                </a:solidFill>
              </a:rPr>
              <a:t>ρ</a:t>
            </a:r>
            <a:r>
              <a:rPr lang="zh-CN" altLang="en-US" sz="2500" dirty="0" smtClean="0">
                <a:solidFill>
                  <a:srgbClr val="FFFF00"/>
                </a:solidFill>
              </a:rPr>
              <a:t>系</a:t>
            </a:r>
            <a:r>
              <a:rPr lang="zh-CN" altLang="en-US" sz="2500" dirty="0" smtClean="0"/>
              <a:t>中也与蜡油的参与有关。</a:t>
            </a:r>
            <a:endParaRPr lang="en-US" altLang="zh-CN" sz="2500" dirty="0" smtClean="0"/>
          </a:p>
        </p:txBody>
      </p:sp>
      <p:sp>
        <p:nvSpPr>
          <p:cNvPr id="3" name="矩形 2"/>
          <p:cNvSpPr/>
          <p:nvPr/>
        </p:nvSpPr>
        <p:spPr>
          <a:xfrm>
            <a:off x="-179512" y="2636912"/>
            <a:ext cx="9144000" cy="2400657"/>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en-US" altLang="zh-CN" sz="2500" dirty="0" smtClean="0"/>
              <a:t>1.</a:t>
            </a:r>
            <a:r>
              <a:rPr lang="zh-CN" altLang="en-US" sz="2500" dirty="0" smtClean="0"/>
              <a:t>要知道，空气泡在水中</a:t>
            </a:r>
            <a:r>
              <a:rPr lang="zh-CN" altLang="en-US" sz="2500" dirty="0" smtClean="0">
                <a:solidFill>
                  <a:schemeClr val="accent3"/>
                </a:solidFill>
              </a:rPr>
              <a:t>所受浮力</a:t>
            </a:r>
            <a:r>
              <a:rPr lang="en-US" altLang="zh-CN" sz="2500" dirty="0" smtClean="0">
                <a:solidFill>
                  <a:schemeClr val="accent3"/>
                </a:solidFill>
              </a:rPr>
              <a:t>-</a:t>
            </a:r>
            <a:r>
              <a:rPr lang="zh-CN" altLang="en-US" sz="2500" dirty="0" smtClean="0">
                <a:solidFill>
                  <a:schemeClr val="accent3"/>
                </a:solidFill>
              </a:rPr>
              <a:t>其重力</a:t>
            </a:r>
            <a:r>
              <a:rPr lang="zh-CN" altLang="en-US" sz="2500" dirty="0" smtClean="0"/>
              <a:t>≈</a:t>
            </a:r>
            <a:r>
              <a:rPr lang="zh-CN" altLang="en-US" sz="2500" dirty="0" smtClean="0">
                <a:solidFill>
                  <a:schemeClr val="accent3"/>
                </a:solidFill>
              </a:rPr>
              <a:t>它的浮力</a:t>
            </a:r>
            <a:r>
              <a:rPr lang="en-US" altLang="zh-CN" sz="2500" dirty="0" smtClean="0"/>
              <a:t>=</a:t>
            </a:r>
            <a:r>
              <a:rPr lang="zh-CN" altLang="en-US" sz="2500" dirty="0" smtClean="0">
                <a:solidFill>
                  <a:schemeClr val="accent3"/>
                </a:solidFill>
              </a:rPr>
              <a:t>相同体积排开水的重力</a:t>
            </a:r>
            <a:r>
              <a:rPr lang="zh-CN" altLang="en-US" sz="2500" dirty="0" smtClean="0"/>
              <a:t>，即使空气泡体积很小，也能够为体系提供不小的额外浮力</a:t>
            </a:r>
            <a:r>
              <a:rPr lang="en-US" altLang="zh-CN" sz="2500" dirty="0" smtClean="0"/>
              <a:t>(</a:t>
            </a:r>
            <a:r>
              <a:rPr lang="zh-CN" altLang="en-US" sz="2500" dirty="0" smtClean="0"/>
              <a:t>加上体系本身就很轻</a:t>
            </a:r>
            <a:r>
              <a:rPr lang="en-US" altLang="zh-CN" sz="2500" dirty="0" smtClean="0"/>
              <a:t>)</a:t>
            </a:r>
            <a:r>
              <a:rPr lang="zh-CN" altLang="en-US" sz="2500" dirty="0" smtClean="0"/>
              <a:t>，而</a:t>
            </a:r>
            <a:r>
              <a:rPr lang="zh-CN" altLang="en-US" sz="2500" dirty="0" smtClean="0">
                <a:solidFill>
                  <a:schemeClr val="accent4"/>
                </a:solidFill>
              </a:rPr>
              <a:t>凹槽本身便可视为空气泡</a:t>
            </a:r>
            <a:r>
              <a:rPr lang="zh-CN" altLang="en-US" sz="2500" dirty="0" smtClean="0"/>
              <a:t>，从排开水的体积来看，其有效体积为</a:t>
            </a:r>
            <a:r>
              <a:rPr lang="zh-CN" altLang="en-US" sz="2500" dirty="0" smtClean="0">
                <a:solidFill>
                  <a:schemeClr val="accent3"/>
                </a:solidFill>
              </a:rPr>
              <a:t>水面以下，槽底蜡油油面以上的部分</a:t>
            </a:r>
            <a:r>
              <a:rPr lang="zh-CN" altLang="en-US" sz="2500" dirty="0" smtClean="0"/>
              <a:t>，我们将其记为</a:t>
            </a:r>
            <a:r>
              <a:rPr lang="en-US" altLang="zh-CN" sz="2500" dirty="0" smtClean="0">
                <a:solidFill>
                  <a:srgbClr val="FFFF00"/>
                </a:solidFill>
              </a:rPr>
              <a:t>V</a:t>
            </a:r>
            <a:r>
              <a:rPr lang="zh-CN" altLang="en-US" sz="2500" dirty="0" smtClean="0">
                <a:solidFill>
                  <a:srgbClr val="FFFF00"/>
                </a:solidFill>
              </a:rPr>
              <a:t>槽</a:t>
            </a:r>
            <a:r>
              <a:rPr lang="zh-CN" altLang="en-US" sz="2500" dirty="0" smtClean="0"/>
              <a:t>。并且其质量</a:t>
            </a:r>
            <a:r>
              <a:rPr lang="en-US" altLang="zh-CN" sz="2500" dirty="0" smtClean="0">
                <a:solidFill>
                  <a:srgbClr val="FFFF00"/>
                </a:solidFill>
              </a:rPr>
              <a:t>m</a:t>
            </a:r>
            <a:r>
              <a:rPr lang="zh-CN" altLang="en-US" sz="2500" dirty="0" smtClean="0">
                <a:solidFill>
                  <a:srgbClr val="FFFF00"/>
                </a:solidFill>
              </a:rPr>
              <a:t>槽</a:t>
            </a:r>
            <a:r>
              <a:rPr lang="en-US" altLang="zh-CN" sz="2500" dirty="0" smtClean="0">
                <a:solidFill>
                  <a:schemeClr val="accent3"/>
                </a:solidFill>
              </a:rPr>
              <a:t>(</a:t>
            </a:r>
            <a:r>
              <a:rPr lang="zh-CN" altLang="en-US" sz="2500" dirty="0" smtClean="0">
                <a:solidFill>
                  <a:schemeClr val="accent3"/>
                </a:solidFill>
              </a:rPr>
              <a:t>有效部分也是水面以下，油面以上</a:t>
            </a:r>
            <a:r>
              <a:rPr lang="en-US" altLang="zh-CN" sz="2500" dirty="0" smtClean="0">
                <a:solidFill>
                  <a:schemeClr val="accent3"/>
                </a:solidFill>
              </a:rPr>
              <a:t>)</a:t>
            </a:r>
            <a:r>
              <a:rPr lang="zh-CN" altLang="en-US" sz="2500" dirty="0" smtClean="0"/>
              <a:t>忽略不计。</a:t>
            </a:r>
            <a:endParaRPr lang="en-US" altLang="zh-CN" sz="2500" dirty="0" smtClean="0"/>
          </a:p>
        </p:txBody>
      </p:sp>
      <p:sp>
        <p:nvSpPr>
          <p:cNvPr id="5" name="矩形 4"/>
          <p:cNvSpPr/>
          <p:nvPr/>
        </p:nvSpPr>
        <p:spPr>
          <a:xfrm>
            <a:off x="-180528" y="5040178"/>
            <a:ext cx="9144000" cy="1631216"/>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en-US" altLang="zh-CN" sz="2500" dirty="0" smtClean="0"/>
              <a:t>2.</a:t>
            </a:r>
            <a:r>
              <a:rPr lang="zh-CN" altLang="en-US" sz="2500" dirty="0" smtClean="0"/>
              <a:t>另外，蜡膜对于减小</a:t>
            </a:r>
            <a:r>
              <a:rPr lang="en-US" altLang="zh-CN" sz="2500" dirty="0" smtClean="0">
                <a:solidFill>
                  <a:srgbClr val="FFFF00"/>
                </a:solidFill>
              </a:rPr>
              <a:t>ρ</a:t>
            </a:r>
            <a:r>
              <a:rPr lang="zh-CN" altLang="en-US" sz="2500" dirty="0" smtClean="0">
                <a:solidFill>
                  <a:srgbClr val="FFFF00"/>
                </a:solidFill>
              </a:rPr>
              <a:t>系</a:t>
            </a:r>
            <a:r>
              <a:rPr lang="zh-CN" altLang="en-US" sz="2500" dirty="0" smtClean="0"/>
              <a:t>的贡献也是功不可没的，由于蜡膜在靠近蜡烛壁的内环位置较厚，往径向方向延伸至外环时渐变薄，因此这种结构下，蜡膜与蜡烛的联接还是相对稳固的，可将蜡膜纳入整个体系。此时，蜡膜将以这种方式来提供浮力：</a:t>
            </a:r>
            <a:endParaRPr lang="en-US" altLang="zh-CN" sz="250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dissolv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79512" y="231319"/>
            <a:ext cx="9144000" cy="1246495"/>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如图所示</a:t>
            </a:r>
            <a:r>
              <a:rPr lang="zh-CN" altLang="en-US" sz="2500" dirty="0" smtClean="0"/>
              <a:t>：通过调整拍摄角度，我们利用日光灯在水面的反射所成的像，让其像从环状蜡膜的一边扫入，另一边扫出，得到</a:t>
            </a:r>
            <a:r>
              <a:rPr lang="zh-CN" altLang="en-US" sz="2500" dirty="0" smtClean="0">
                <a:solidFill>
                  <a:srgbClr val="FFFF00"/>
                </a:solidFill>
              </a:rPr>
              <a:t>环状蜡膜外围水面的凹凸状况</a:t>
            </a:r>
            <a:r>
              <a:rPr lang="zh-CN" altLang="en-US" sz="2500" dirty="0" smtClean="0"/>
              <a:t>影像图：</a:t>
            </a:r>
            <a:endParaRPr lang="en-US" altLang="zh-CN" sz="2500" dirty="0" smtClean="0"/>
          </a:p>
        </p:txBody>
      </p:sp>
      <p:sp>
        <p:nvSpPr>
          <p:cNvPr id="6" name="矩形 5"/>
          <p:cNvSpPr/>
          <p:nvPr/>
        </p:nvSpPr>
        <p:spPr>
          <a:xfrm>
            <a:off x="-179512" y="5589240"/>
            <a:ext cx="9144000" cy="1246495"/>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同样我们忽略不计该平底锅一样的槽中的空气重量；并且由于膜是凝固的蜡，其重量本身已经被算入了蜡烛质量</a:t>
            </a:r>
            <a:r>
              <a:rPr lang="en-US" altLang="zh-CN" sz="2500" dirty="0" smtClean="0">
                <a:solidFill>
                  <a:srgbClr val="FFFF00"/>
                </a:solidFill>
              </a:rPr>
              <a:t>m</a:t>
            </a:r>
            <a:r>
              <a:rPr lang="zh-CN" altLang="en-US" sz="2500" dirty="0" smtClean="0">
                <a:solidFill>
                  <a:srgbClr val="FFFF00"/>
                </a:solidFill>
              </a:rPr>
              <a:t>蜡</a:t>
            </a:r>
            <a:r>
              <a:rPr lang="zh-CN" altLang="en-US" sz="2500" dirty="0" smtClean="0"/>
              <a:t>中了，因此我们也不再考虑这质量方面的问题。</a:t>
            </a:r>
            <a:endParaRPr lang="en-US" altLang="zh-CN" sz="2500" dirty="0" smtClean="0"/>
          </a:p>
        </p:txBody>
      </p:sp>
      <p:pic>
        <p:nvPicPr>
          <p:cNvPr id="8" name="图片 7" descr="IMG_20171025_000411.jpg"/>
          <p:cNvPicPr>
            <a:picLocks noChangeAspect="1"/>
          </p:cNvPicPr>
          <p:nvPr/>
        </p:nvPicPr>
        <p:blipFill>
          <a:blip r:embed="rId2" cstate="print"/>
          <a:stretch>
            <a:fillRect/>
          </a:stretch>
        </p:blipFill>
        <p:spPr>
          <a:xfrm>
            <a:off x="0" y="0"/>
            <a:ext cx="9144000" cy="6858000"/>
          </a:xfrm>
          <a:prstGeom prst="rect">
            <a:avLst/>
          </a:prstGeom>
        </p:spPr>
      </p:pic>
      <p:pic>
        <p:nvPicPr>
          <p:cNvPr id="9" name="图片 8" descr="IMG_20171025_000414.jpg"/>
          <p:cNvPicPr>
            <a:picLocks noChangeAspect="1"/>
          </p:cNvPicPr>
          <p:nvPr/>
        </p:nvPicPr>
        <p:blipFill>
          <a:blip r:embed="rId3" cstate="print"/>
          <a:stretch>
            <a:fillRect/>
          </a:stretch>
        </p:blipFill>
        <p:spPr>
          <a:xfrm>
            <a:off x="0" y="0"/>
            <a:ext cx="9144000" cy="6858000"/>
          </a:xfrm>
          <a:prstGeom prst="rect">
            <a:avLst/>
          </a:prstGeom>
        </p:spPr>
      </p:pic>
      <p:pic>
        <p:nvPicPr>
          <p:cNvPr id="10" name="图片 9" descr="IMG_20171025_000419.jpg"/>
          <p:cNvPicPr>
            <a:picLocks noChangeAspect="1"/>
          </p:cNvPicPr>
          <p:nvPr/>
        </p:nvPicPr>
        <p:blipFill>
          <a:blip r:embed="rId4" cstate="print"/>
          <a:stretch>
            <a:fillRect/>
          </a:stretch>
        </p:blipFill>
        <p:spPr>
          <a:xfrm>
            <a:off x="0" y="0"/>
            <a:ext cx="9144000" cy="6858000"/>
          </a:xfrm>
          <a:prstGeom prst="rect">
            <a:avLst/>
          </a:prstGeom>
        </p:spPr>
      </p:pic>
      <p:pic>
        <p:nvPicPr>
          <p:cNvPr id="11" name="图片 10" descr="IMG_20171025_000424.jpg"/>
          <p:cNvPicPr>
            <a:picLocks noChangeAspect="1"/>
          </p:cNvPicPr>
          <p:nvPr/>
        </p:nvPicPr>
        <p:blipFill>
          <a:blip r:embed="rId5" cstate="print"/>
          <a:stretch>
            <a:fillRect/>
          </a:stretch>
        </p:blipFill>
        <p:spPr>
          <a:xfrm>
            <a:off x="0" y="0"/>
            <a:ext cx="9144000" cy="6858000"/>
          </a:xfrm>
          <a:prstGeom prst="rect">
            <a:avLst/>
          </a:prstGeom>
        </p:spPr>
      </p:pic>
      <p:pic>
        <p:nvPicPr>
          <p:cNvPr id="12" name="图片 11" descr="IMG_20171025_000429.jpg"/>
          <p:cNvPicPr>
            <a:picLocks noChangeAspect="1"/>
          </p:cNvPicPr>
          <p:nvPr/>
        </p:nvPicPr>
        <p:blipFill>
          <a:blip r:embed="rId6" cstate="print"/>
          <a:stretch>
            <a:fillRect/>
          </a:stretch>
        </p:blipFill>
        <p:spPr>
          <a:xfrm>
            <a:off x="0" y="0"/>
            <a:ext cx="9144000" cy="6858000"/>
          </a:xfrm>
          <a:prstGeom prst="rect">
            <a:avLst/>
          </a:prstGeom>
        </p:spPr>
      </p:pic>
      <p:sp>
        <p:nvSpPr>
          <p:cNvPr id="13" name="矩形 12"/>
          <p:cNvSpPr/>
          <p:nvPr/>
        </p:nvSpPr>
        <p:spPr>
          <a:xfrm>
            <a:off x="-180528" y="1412776"/>
            <a:ext cx="9144000" cy="4324261"/>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从图中可以看到，凹槽本身单独作为提供额外的浮力</a:t>
            </a:r>
            <a:r>
              <a:rPr lang="en-US" altLang="zh-CN" sz="2500" dirty="0" smtClean="0"/>
              <a:t>-</a:t>
            </a:r>
            <a:r>
              <a:rPr lang="zh-CN" altLang="en-US" sz="2500" dirty="0" smtClean="0"/>
              <a:t>重力的来源，来抵消其余部分重力</a:t>
            </a:r>
            <a:r>
              <a:rPr lang="en-US" altLang="zh-CN" sz="2500" dirty="0" smtClean="0"/>
              <a:t>-</a:t>
            </a:r>
            <a:r>
              <a:rPr lang="zh-CN" altLang="en-US" sz="2500" dirty="0" smtClean="0"/>
              <a:t>浮力的趋势，是远远不够的。因为在图中可以观察到：环状蜡膜所在平面相对于紧邻的外围水面，是有细微的高度差的</a:t>
            </a:r>
            <a:r>
              <a:rPr lang="en-US" altLang="zh-CN" sz="2500" dirty="0" smtClean="0"/>
              <a:t>——</a:t>
            </a:r>
            <a:r>
              <a:rPr lang="zh-CN" altLang="en-US" sz="2500" dirty="0" smtClean="0"/>
              <a:t>蜡膜平面本身要比外围水面低</a:t>
            </a:r>
            <a:r>
              <a:rPr lang="en-US" altLang="zh-CN" sz="2500" dirty="0" smtClean="0"/>
              <a:t>——</a:t>
            </a:r>
            <a:r>
              <a:rPr lang="zh-CN" altLang="en-US" sz="2500" dirty="0" smtClean="0"/>
              <a:t>这可以通过蜡膜平面与水面接壤处的一圈反光看出：交界处的水面呈弯曲状，即水利用自身的表面张力，允许蜡膜托着整个体系下降一点。此时，蜡膜表面与一圈环绕着蜡膜最外轮廓的弯曲的水环壁共同组成一个平坦的碗状空间，类似于凹槽，却能提供比凹槽</a:t>
            </a:r>
            <a:r>
              <a:rPr lang="en-US" altLang="zh-CN" sz="2500" dirty="0" smtClean="0">
                <a:solidFill>
                  <a:srgbClr val="FFFF00"/>
                </a:solidFill>
              </a:rPr>
              <a:t>V</a:t>
            </a:r>
            <a:r>
              <a:rPr lang="zh-CN" altLang="en-US" sz="2500" dirty="0" smtClean="0">
                <a:solidFill>
                  <a:srgbClr val="FFFF00"/>
                </a:solidFill>
              </a:rPr>
              <a:t>槽</a:t>
            </a:r>
            <a:r>
              <a:rPr lang="zh-CN" altLang="en-US" sz="2500" dirty="0" smtClean="0"/>
              <a:t>大得多的体积</a:t>
            </a:r>
            <a:r>
              <a:rPr lang="en-US" altLang="zh-CN" sz="2500" dirty="0" smtClean="0">
                <a:solidFill>
                  <a:srgbClr val="FFFF00"/>
                </a:solidFill>
              </a:rPr>
              <a:t>V</a:t>
            </a:r>
            <a:r>
              <a:rPr lang="zh-CN" altLang="en-US" sz="2500" dirty="0" smtClean="0">
                <a:solidFill>
                  <a:srgbClr val="FFFF00"/>
                </a:solidFill>
              </a:rPr>
              <a:t>膜</a:t>
            </a:r>
            <a:r>
              <a:rPr lang="en-US" altLang="zh-CN" sz="2500" dirty="0" smtClean="0">
                <a:solidFill>
                  <a:srgbClr val="FFFF00"/>
                </a:solidFill>
              </a:rPr>
              <a:t>(</a:t>
            </a:r>
            <a:r>
              <a:rPr lang="zh-CN" altLang="en-US" sz="2500" dirty="0" smtClean="0">
                <a:solidFill>
                  <a:srgbClr val="FFFF00"/>
                </a:solidFill>
              </a:rPr>
              <a:t>这里指的不是膜的体积，而是膜和水障所围平坦凹槽空间的体积，若槽并不平坦，则仍取水平面以下的有效空间</a:t>
            </a:r>
            <a:r>
              <a:rPr lang="en-US" altLang="zh-CN" sz="2500" dirty="0" smtClean="0">
                <a:solidFill>
                  <a:srgbClr val="FFFF00"/>
                </a:solidFill>
              </a:rPr>
              <a:t>)</a:t>
            </a:r>
            <a:r>
              <a:rPr lang="zh-CN" altLang="en-US" sz="2500" dirty="0" smtClean="0"/>
              <a:t>，因此能提供更大的浮力。</a:t>
            </a:r>
            <a:endParaRPr lang="en-US" altLang="zh-CN" sz="250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xit" presetSubtype="16" fill="hold" nodeType="clickEffect">
                                  <p:stCondLst>
                                    <p:cond delay="0"/>
                                  </p:stCondLst>
                                  <p:childTnLst>
                                    <p:animEffect transition="out" filter="box(in)">
                                      <p:cBhvr>
                                        <p:cTn id="16" dur="500"/>
                                        <p:tgtEl>
                                          <p:spTgt spid="12"/>
                                        </p:tgtEl>
                                      </p:cBhvr>
                                    </p:animEffect>
                                    <p:set>
                                      <p:cBhvr>
                                        <p:cTn id="17" dur="1" fill="hold">
                                          <p:stCondLst>
                                            <p:cond delay="499"/>
                                          </p:stCondLst>
                                        </p:cTn>
                                        <p:tgtEl>
                                          <p:spTgt spid="12"/>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ox(in)">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xit" presetSubtype="4" fill="hold" nodeType="clickEffect">
                                  <p:stCondLst>
                                    <p:cond delay="0"/>
                                  </p:stCondLst>
                                  <p:childTnLst>
                                    <p:anim calcmode="lin" valueType="num">
                                      <p:cBhvr additive="base">
                                        <p:cTn id="26" dur="500"/>
                                        <p:tgtEl>
                                          <p:spTgt spid="8"/>
                                        </p:tgtEl>
                                        <p:attrNameLst>
                                          <p:attrName>ppt_x</p:attrName>
                                        </p:attrNameLst>
                                      </p:cBhvr>
                                      <p:tavLst>
                                        <p:tav tm="0">
                                          <p:val>
                                            <p:strVal val="ppt_x"/>
                                          </p:val>
                                        </p:tav>
                                        <p:tav tm="100000">
                                          <p:val>
                                            <p:strVal val="ppt_x"/>
                                          </p:val>
                                        </p:tav>
                                      </p:tavLst>
                                    </p:anim>
                                    <p:anim calcmode="lin" valueType="num">
                                      <p:cBhvr additive="base">
                                        <p:cTn id="27" dur="500"/>
                                        <p:tgtEl>
                                          <p:spTgt spid="8"/>
                                        </p:tgtEl>
                                        <p:attrNameLst>
                                          <p:attrName>ppt_y</p:attrName>
                                        </p:attrNameLst>
                                      </p:cBhvr>
                                      <p:tavLst>
                                        <p:tav tm="0">
                                          <p:val>
                                            <p:strVal val="ppt_y"/>
                                          </p:val>
                                        </p:tav>
                                        <p:tav tm="100000">
                                          <p:val>
                                            <p:strVal val="1+ppt_h/2"/>
                                          </p:val>
                                        </p:tav>
                                      </p:tavLst>
                                    </p:anim>
                                    <p:set>
                                      <p:cBhvr>
                                        <p:cTn id="28" dur="1" fill="hold">
                                          <p:stCondLst>
                                            <p:cond delay="499"/>
                                          </p:stCondLst>
                                        </p:cTn>
                                        <p:tgtEl>
                                          <p:spTgt spid="8"/>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8" presetClass="entr" presetSubtype="12"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strips(downLeft)">
                                      <p:cBhvr>
                                        <p:cTn id="33" dur="500"/>
                                        <p:tgtEl>
                                          <p:spTgt spid="9"/>
                                        </p:tgtEl>
                                      </p:cBhvr>
                                    </p:animEffect>
                                  </p:childTnLst>
                                </p:cTn>
                              </p:par>
                            </p:childTnLst>
                          </p:cTn>
                        </p:par>
                      </p:childTnLst>
                    </p:cTn>
                  </p:par>
                  <p:par>
                    <p:cTn id="34" fill="hold">
                      <p:stCondLst>
                        <p:cond delay="indefinite"/>
                      </p:stCondLst>
                      <p:childTnLst>
                        <p:par>
                          <p:cTn id="35" fill="hold">
                            <p:stCondLst>
                              <p:cond delay="0"/>
                            </p:stCondLst>
                            <p:childTnLst>
                              <p:par>
                                <p:cTn id="36" presetID="8" presetClass="exit" presetSubtype="16" fill="hold" nodeType="clickEffect">
                                  <p:stCondLst>
                                    <p:cond delay="0"/>
                                  </p:stCondLst>
                                  <p:childTnLst>
                                    <p:animEffect transition="out" filter="diamond(in)">
                                      <p:cBhvr>
                                        <p:cTn id="37" dur="500"/>
                                        <p:tgtEl>
                                          <p:spTgt spid="9"/>
                                        </p:tgtEl>
                                      </p:cBhvr>
                                    </p:animEffect>
                                    <p:set>
                                      <p:cBhvr>
                                        <p:cTn id="38" dur="1" fill="hold">
                                          <p:stCondLst>
                                            <p:cond delay="499"/>
                                          </p:stCondLst>
                                        </p:cTn>
                                        <p:tgtEl>
                                          <p:spTgt spid="9"/>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8" presetClass="entr" presetSubtype="12" fill="hold"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strips(downLeft)">
                                      <p:cBhvr>
                                        <p:cTn id="43" dur="500"/>
                                        <p:tgtEl>
                                          <p:spTgt spid="10"/>
                                        </p:tgtEl>
                                      </p:cBhvr>
                                    </p:animEffect>
                                  </p:childTnLst>
                                </p:cTn>
                              </p:par>
                            </p:childTnLst>
                          </p:cTn>
                        </p:par>
                      </p:childTnLst>
                    </p:cTn>
                  </p:par>
                  <p:par>
                    <p:cTn id="44" fill="hold">
                      <p:stCondLst>
                        <p:cond delay="indefinite"/>
                      </p:stCondLst>
                      <p:childTnLst>
                        <p:par>
                          <p:cTn id="45" fill="hold">
                            <p:stCondLst>
                              <p:cond delay="0"/>
                            </p:stCondLst>
                            <p:childTnLst>
                              <p:par>
                                <p:cTn id="46" presetID="8" presetClass="exit" presetSubtype="16" fill="hold" nodeType="clickEffect">
                                  <p:stCondLst>
                                    <p:cond delay="0"/>
                                  </p:stCondLst>
                                  <p:childTnLst>
                                    <p:animEffect transition="out" filter="diamond(in)">
                                      <p:cBhvr>
                                        <p:cTn id="47" dur="500"/>
                                        <p:tgtEl>
                                          <p:spTgt spid="10"/>
                                        </p:tgtEl>
                                      </p:cBhvr>
                                    </p:animEffect>
                                    <p:set>
                                      <p:cBhvr>
                                        <p:cTn id="48" dur="1" fill="hold">
                                          <p:stCondLst>
                                            <p:cond delay="499"/>
                                          </p:stCondLst>
                                        </p:cTn>
                                        <p:tgtEl>
                                          <p:spTgt spid="10"/>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8" presetClass="entr" presetSubtype="12" fill="hold" nodeType="click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strips(downLeft)">
                                      <p:cBhvr>
                                        <p:cTn id="53" dur="500"/>
                                        <p:tgtEl>
                                          <p:spTgt spid="11"/>
                                        </p:tgtEl>
                                      </p:cBhvr>
                                    </p:animEffect>
                                  </p:childTnLst>
                                </p:cTn>
                              </p:par>
                            </p:childTnLst>
                          </p:cTn>
                        </p:par>
                      </p:childTnLst>
                    </p:cTn>
                  </p:par>
                  <p:par>
                    <p:cTn id="54" fill="hold">
                      <p:stCondLst>
                        <p:cond delay="indefinite"/>
                      </p:stCondLst>
                      <p:childTnLst>
                        <p:par>
                          <p:cTn id="55" fill="hold">
                            <p:stCondLst>
                              <p:cond delay="0"/>
                            </p:stCondLst>
                            <p:childTnLst>
                              <p:par>
                                <p:cTn id="56" presetID="3" presetClass="exit" presetSubtype="10" fill="hold" nodeType="clickEffect">
                                  <p:stCondLst>
                                    <p:cond delay="0"/>
                                  </p:stCondLst>
                                  <p:childTnLst>
                                    <p:animEffect transition="out" filter="blinds(horizontal)">
                                      <p:cBhvr>
                                        <p:cTn id="57" dur="500"/>
                                        <p:tgtEl>
                                          <p:spTgt spid="11"/>
                                        </p:tgtEl>
                                      </p:cBhvr>
                                    </p:animEffect>
                                    <p:set>
                                      <p:cBhvr>
                                        <p:cTn id="58" dur="1" fill="hold">
                                          <p:stCondLst>
                                            <p:cond delay="499"/>
                                          </p:stCondLst>
                                        </p:cTn>
                                        <p:tgtEl>
                                          <p:spTgt spid="11"/>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13"/>
                                        </p:tgtEl>
                                        <p:attrNameLst>
                                          <p:attrName>style.visibility</p:attrName>
                                        </p:attrNameLst>
                                      </p:cBhvr>
                                      <p:to>
                                        <p:strVal val="visible"/>
                                      </p:to>
                                    </p:set>
                                    <p:animEffect transition="in" filter="dissolve">
                                      <p:cBhvr>
                                        <p:cTn id="63" dur="500"/>
                                        <p:tgtEl>
                                          <p:spTgt spid="13"/>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ntr" presetSubtype="0" fill="hold" grpId="0" nodeType="clickEffect">
                                  <p:stCondLst>
                                    <p:cond delay="0"/>
                                  </p:stCondLst>
                                  <p:childTnLst>
                                    <p:set>
                                      <p:cBhvr>
                                        <p:cTn id="67" dur="1" fill="hold">
                                          <p:stCondLst>
                                            <p:cond delay="0"/>
                                          </p:stCondLst>
                                        </p:cTn>
                                        <p:tgtEl>
                                          <p:spTgt spid="6"/>
                                        </p:tgtEl>
                                        <p:attrNameLst>
                                          <p:attrName>style.visibility</p:attrName>
                                        </p:attrNameLst>
                                      </p:cBhvr>
                                      <p:to>
                                        <p:strVal val="visible"/>
                                      </p:to>
                                    </p:set>
                                    <p:animEffect transition="in" filter="dissolve">
                                      <p:cBhvr>
                                        <p:cTn id="6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79512" y="231319"/>
            <a:ext cx="9144000" cy="861774"/>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en-US" altLang="zh-CN" sz="2500" dirty="0" smtClean="0"/>
              <a:t>3.</a:t>
            </a:r>
            <a:r>
              <a:rPr lang="zh-CN" altLang="en-US" sz="2500" dirty="0" smtClean="0"/>
              <a:t>同样，蜡油也得被计入考虑的行列：设蜡油体积为</a:t>
            </a:r>
            <a:r>
              <a:rPr lang="en-US" altLang="zh-CN" sz="2500" dirty="0" smtClean="0">
                <a:solidFill>
                  <a:srgbClr val="FFFF00"/>
                </a:solidFill>
              </a:rPr>
              <a:t>V</a:t>
            </a:r>
            <a:r>
              <a:rPr lang="zh-CN" altLang="en-US" sz="2500" dirty="0" smtClean="0">
                <a:solidFill>
                  <a:srgbClr val="FFFF00"/>
                </a:solidFill>
              </a:rPr>
              <a:t>油</a:t>
            </a:r>
            <a:r>
              <a:rPr lang="zh-CN" altLang="en-US" sz="2500" dirty="0" smtClean="0"/>
              <a:t>，蜡油重力为</a:t>
            </a:r>
            <a:r>
              <a:rPr lang="en-US" altLang="zh-CN" sz="2500" dirty="0" smtClean="0">
                <a:solidFill>
                  <a:srgbClr val="FFFF00"/>
                </a:solidFill>
              </a:rPr>
              <a:t>m</a:t>
            </a:r>
            <a:r>
              <a:rPr lang="zh-CN" altLang="en-US" sz="2500" dirty="0" smtClean="0">
                <a:solidFill>
                  <a:srgbClr val="FFFF00"/>
                </a:solidFill>
              </a:rPr>
              <a:t>油</a:t>
            </a:r>
            <a:r>
              <a:rPr lang="zh-CN" altLang="en-US" sz="2500" dirty="0" smtClean="0"/>
              <a:t>。</a:t>
            </a:r>
            <a:endParaRPr lang="en-US" altLang="zh-CN" sz="2500" dirty="0" smtClean="0"/>
          </a:p>
        </p:txBody>
      </p:sp>
      <p:sp>
        <p:nvSpPr>
          <p:cNvPr id="5" name="矩形 4"/>
          <p:cNvSpPr/>
          <p:nvPr/>
        </p:nvSpPr>
        <p:spPr>
          <a:xfrm>
            <a:off x="-180528" y="1052736"/>
            <a:ext cx="9144000" cy="861774"/>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因此，目前为止，模型会被修正为：</a:t>
            </a:r>
            <a:r>
              <a:rPr lang="en-US" altLang="zh-CN" sz="2500" dirty="0" smtClean="0">
                <a:solidFill>
                  <a:srgbClr val="FFFF00"/>
                </a:solidFill>
              </a:rPr>
              <a:t>ρ</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系</a:t>
            </a:r>
            <a:r>
              <a:rPr lang="en-US" altLang="zh-CN" sz="2500" dirty="0" smtClean="0"/>
              <a:t>/</a:t>
            </a:r>
            <a:r>
              <a:rPr lang="en-US" altLang="zh-CN" sz="2500" dirty="0" smtClean="0">
                <a:solidFill>
                  <a:srgbClr val="FFFF00"/>
                </a:solidFill>
              </a:rPr>
              <a:t>V</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物</a:t>
            </a:r>
            <a:r>
              <a:rPr lang="en-US" altLang="zh-CN" sz="2500" dirty="0" smtClean="0"/>
              <a:t>+</a:t>
            </a:r>
            <a:r>
              <a:rPr lang="en-US" altLang="zh-CN" sz="2500" dirty="0" smtClean="0">
                <a:solidFill>
                  <a:srgbClr val="FFFF00"/>
                </a:solidFill>
              </a:rPr>
              <a:t>m</a:t>
            </a:r>
            <a:r>
              <a:rPr lang="zh-CN" altLang="en-US" sz="2500" dirty="0" smtClean="0">
                <a:solidFill>
                  <a:srgbClr val="FFFF00"/>
                </a:solidFill>
              </a:rPr>
              <a:t>油</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槽</a:t>
            </a:r>
            <a:r>
              <a:rPr lang="en-US" altLang="zh-CN" sz="2500" dirty="0" smtClean="0"/>
              <a:t>+</a:t>
            </a:r>
            <a:r>
              <a:rPr lang="en-US" altLang="zh-CN" sz="2500" dirty="0" smtClean="0">
                <a:solidFill>
                  <a:srgbClr val="FFFF00"/>
                </a:solidFill>
              </a:rPr>
              <a:t>V</a:t>
            </a:r>
            <a:r>
              <a:rPr lang="zh-CN" altLang="en-US" sz="2500" dirty="0" smtClean="0">
                <a:solidFill>
                  <a:srgbClr val="FFFF00"/>
                </a:solidFill>
              </a:rPr>
              <a:t>膜</a:t>
            </a:r>
            <a:r>
              <a:rPr lang="en-US" altLang="zh-CN" sz="2500" dirty="0" smtClean="0"/>
              <a:t>+</a:t>
            </a:r>
            <a:r>
              <a:rPr lang="en-US" altLang="zh-CN" sz="2500" dirty="0" smtClean="0">
                <a:solidFill>
                  <a:srgbClr val="FFFF00"/>
                </a:solidFill>
              </a:rPr>
              <a:t>V</a:t>
            </a:r>
            <a:r>
              <a:rPr lang="zh-CN" altLang="en-US" sz="2500" dirty="0" smtClean="0">
                <a:solidFill>
                  <a:srgbClr val="FFFF00"/>
                </a:solidFill>
              </a:rPr>
              <a:t>油</a:t>
            </a:r>
            <a:r>
              <a:rPr lang="en-US" altLang="zh-CN" sz="2500" dirty="0" smtClean="0"/>
              <a:t>)</a:t>
            </a:r>
          </a:p>
        </p:txBody>
      </p:sp>
      <p:sp>
        <p:nvSpPr>
          <p:cNvPr id="7" name="矩形 6"/>
          <p:cNvSpPr/>
          <p:nvPr/>
        </p:nvSpPr>
        <p:spPr>
          <a:xfrm>
            <a:off x="-179512" y="1988840"/>
            <a:ext cx="9144000" cy="1708160"/>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现象</a:t>
            </a:r>
            <a:r>
              <a:rPr lang="en-US" altLang="zh-CN" sz="2500" dirty="0" smtClean="0">
                <a:solidFill>
                  <a:srgbClr val="FF0000"/>
                </a:solidFill>
              </a:rPr>
              <a:t>3</a:t>
            </a:r>
            <a:r>
              <a:rPr lang="zh-CN" altLang="en-US" sz="2500" dirty="0" smtClean="0"/>
              <a:t>：</a:t>
            </a:r>
            <a:r>
              <a:rPr lang="zh-CN" altLang="en-US" sz="2500" dirty="0" smtClean="0">
                <a:solidFill>
                  <a:srgbClr val="FFFF00"/>
                </a:solidFill>
              </a:rPr>
              <a:t>附着在重物表面、蜡烛壁和牙签小孔上的气泡</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zh-CN" altLang="en-US" sz="2500" dirty="0" smtClean="0"/>
              <a:t>正如我们提到的，气泡是提供浮力的主角，而之前的每张照片中均有气泡，在你没注意看的位置：重物表面、蜡烛侧壁、一些表面曲率绝对值大的地方聚集的较多。</a:t>
            </a:r>
          </a:p>
        </p:txBody>
      </p:sp>
      <p:sp>
        <p:nvSpPr>
          <p:cNvPr id="8" name="矩形 7"/>
          <p:cNvSpPr/>
          <p:nvPr/>
        </p:nvSpPr>
        <p:spPr>
          <a:xfrm>
            <a:off x="-180528" y="3645024"/>
            <a:ext cx="9144000" cy="3170099"/>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因此，这些即使轻放实验体系于水下也无法避免的气泡们，在形状不规则且表面积相对更大的重物上分布得更多，蜡烛侧壁上分布得较少，因此在蜡烛燃烧的过程中，只有燃烧掉的那段蜡烛上的气泡因附着物的消失而消失了，气泡提供的浮力略微因此变小了一点点，然而整个体系仍然漂浮，这进一步说明了其他因素提供的浮力足够添补这个因素造成的损失，其他因素才是主要因素，</a:t>
            </a:r>
            <a:r>
              <a:rPr lang="zh-CN" altLang="en-US" sz="2500" dirty="0" smtClean="0">
                <a:solidFill>
                  <a:srgbClr val="FFFF00"/>
                </a:solidFill>
              </a:rPr>
              <a:t>这个因素所提供的浮力虽然不小，但随着蜡烛的燃烧，变化不大，因而不列入主要因素</a:t>
            </a:r>
            <a:r>
              <a:rPr lang="zh-CN" altLang="en-US" sz="2500" dirty="0" smtClean="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08520" y="44624"/>
            <a:ext cx="9144000" cy="4401205"/>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现象</a:t>
            </a:r>
            <a:r>
              <a:rPr lang="en-US" altLang="zh-CN" sz="2500" dirty="0" smtClean="0">
                <a:solidFill>
                  <a:srgbClr val="FF0000"/>
                </a:solidFill>
              </a:rPr>
              <a:t>4</a:t>
            </a:r>
            <a:r>
              <a:rPr lang="zh-CN" altLang="en-US" sz="2500" dirty="0" smtClean="0"/>
              <a:t>：</a:t>
            </a:r>
            <a:r>
              <a:rPr lang="zh-CN" altLang="en-US" sz="2500" dirty="0" smtClean="0">
                <a:solidFill>
                  <a:srgbClr val="FFFF00"/>
                </a:solidFill>
              </a:rPr>
              <a:t>蜡烛虽然熄灭后仍然漂浮，但若将蜡烛的蜡膜保留着同时用外力让蜡烛沉入水中，则蜡烛不会上浮</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zh-CN" altLang="en-US" sz="2500" dirty="0" smtClean="0"/>
              <a:t>这说明：</a:t>
            </a:r>
            <a:r>
              <a:rPr lang="en-US" altLang="zh-CN" sz="2500" dirty="0" smtClean="0"/>
              <a:t>1.</a:t>
            </a:r>
            <a:r>
              <a:rPr lang="zh-CN" altLang="en-US" sz="2500" dirty="0" smtClean="0"/>
              <a:t>重物密度是</a:t>
            </a:r>
            <a:r>
              <a:rPr lang="en-US" altLang="zh-CN" sz="2500" dirty="0" smtClean="0"/>
              <a:t>&gt;1</a:t>
            </a:r>
            <a:r>
              <a:rPr lang="zh-CN" altLang="en-US" sz="2500" dirty="0" smtClean="0"/>
              <a:t>的，因为加上一段蜡烛都还沉了；</a:t>
            </a:r>
            <a:r>
              <a:rPr lang="en-US" altLang="zh-CN" sz="2500" dirty="0" smtClean="0"/>
              <a:t>2.</a:t>
            </a:r>
            <a:r>
              <a:rPr lang="zh-CN" altLang="en-US" sz="2500" dirty="0" smtClean="0"/>
              <a:t>气泡不是提供浮力的主力军，因为水下部分的气泡在体系露头漂浮和完全沉入两种状态下，始终在水下、均提供同样的浮力，而前后气泡总数量相差无几，然而体系下沉后无法上浮了；</a:t>
            </a:r>
            <a:r>
              <a:rPr lang="en-US" altLang="zh-CN" sz="2500" dirty="0" smtClean="0"/>
              <a:t>3.</a:t>
            </a:r>
            <a:r>
              <a:rPr lang="zh-CN" altLang="en-US" sz="2500" dirty="0" smtClean="0"/>
              <a:t>蜡膜和凹槽提供的浮力是主力军，因为当体系保留了蜡膜和凹槽的空间结构后，下沉后原来被空气填满的区域被水填满了，因而漂浮不起来。</a:t>
            </a:r>
            <a:r>
              <a:rPr lang="en-US" altLang="zh-CN" sz="2500" dirty="0" smtClean="0"/>
              <a:t>——</a:t>
            </a:r>
            <a:r>
              <a:rPr lang="zh-CN" altLang="en-US" sz="2500" dirty="0" smtClean="0"/>
              <a:t>这样的控制变量法也说明了，不是蜡膜和凹槽本身，而是它们所创造的空间中的装填物起了提供浮力的主导。</a:t>
            </a:r>
          </a:p>
        </p:txBody>
      </p:sp>
      <p:pic>
        <p:nvPicPr>
          <p:cNvPr id="6" name="图片 5" descr="IMG_20171025_002243.jpg"/>
          <p:cNvPicPr>
            <a:picLocks noChangeAspect="1"/>
          </p:cNvPicPr>
          <p:nvPr/>
        </p:nvPicPr>
        <p:blipFill>
          <a:blip r:embed="rId2" cstate="print"/>
          <a:stretch>
            <a:fillRect/>
          </a:stretch>
        </p:blipFill>
        <p:spPr>
          <a:xfrm>
            <a:off x="2000250" y="0"/>
            <a:ext cx="5143500" cy="6858000"/>
          </a:xfrm>
          <a:prstGeom prst="rect">
            <a:avLst/>
          </a:prstGeom>
        </p:spPr>
      </p:pic>
      <p:sp>
        <p:nvSpPr>
          <p:cNvPr id="7" name="矩形 6"/>
          <p:cNvSpPr/>
          <p:nvPr/>
        </p:nvSpPr>
        <p:spPr>
          <a:xfrm>
            <a:off x="-107504" y="4365104"/>
            <a:ext cx="9144000" cy="2477601"/>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模型修正</a:t>
            </a:r>
            <a:r>
              <a:rPr lang="zh-CN" altLang="en-US" sz="2500" dirty="0" smtClean="0"/>
              <a:t>：</a:t>
            </a:r>
            <a:r>
              <a:rPr lang="en-US" altLang="zh-CN" sz="2500" dirty="0" smtClean="0">
                <a:solidFill>
                  <a:srgbClr val="FFFF00"/>
                </a:solidFill>
              </a:rPr>
              <a:t> ρ</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系</a:t>
            </a:r>
            <a:r>
              <a:rPr lang="en-US" altLang="zh-CN" sz="2500" dirty="0" smtClean="0"/>
              <a:t>/</a:t>
            </a:r>
            <a:r>
              <a:rPr lang="en-US" altLang="zh-CN" sz="2500" dirty="0" smtClean="0">
                <a:solidFill>
                  <a:srgbClr val="FFFF00"/>
                </a:solidFill>
              </a:rPr>
              <a:t>V</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chemeClr val="accent4"/>
                </a:solidFill>
              </a:rPr>
              <a:t>m</a:t>
            </a:r>
            <a:r>
              <a:rPr lang="zh-CN" altLang="en-US" sz="2500" dirty="0" smtClean="0">
                <a:solidFill>
                  <a:schemeClr val="accent4"/>
                </a:solidFill>
              </a:rPr>
              <a:t>物</a:t>
            </a:r>
            <a:r>
              <a:rPr lang="en-US" altLang="zh-CN" sz="2500" dirty="0" smtClean="0"/>
              <a:t>+</a:t>
            </a:r>
            <a:r>
              <a:rPr lang="en-US" altLang="zh-CN" sz="2500" dirty="0" smtClean="0">
                <a:solidFill>
                  <a:srgbClr val="FFFF00"/>
                </a:solidFill>
              </a:rPr>
              <a:t>m</a:t>
            </a:r>
            <a:r>
              <a:rPr lang="zh-CN" altLang="en-US" sz="2500" dirty="0" smtClean="0">
                <a:solidFill>
                  <a:srgbClr val="FFFF00"/>
                </a:solidFill>
              </a:rPr>
              <a:t>油</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chemeClr val="accent4"/>
                </a:solidFill>
              </a:rPr>
              <a:t>V</a:t>
            </a:r>
            <a:r>
              <a:rPr lang="zh-CN" altLang="en-US" sz="2500" dirty="0" smtClean="0">
                <a:solidFill>
                  <a:schemeClr val="accent4"/>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槽</a:t>
            </a:r>
            <a:r>
              <a:rPr lang="en-US" altLang="zh-CN" sz="2500" dirty="0" smtClean="0"/>
              <a:t>+</a:t>
            </a:r>
            <a:r>
              <a:rPr lang="en-US" altLang="zh-CN" sz="2500" dirty="0" smtClean="0">
                <a:solidFill>
                  <a:srgbClr val="FFFF00"/>
                </a:solidFill>
              </a:rPr>
              <a:t>V</a:t>
            </a:r>
            <a:r>
              <a:rPr lang="zh-CN" altLang="en-US" sz="2500" dirty="0" smtClean="0">
                <a:solidFill>
                  <a:srgbClr val="FFFF00"/>
                </a:solidFill>
              </a:rPr>
              <a:t>膜</a:t>
            </a:r>
            <a:r>
              <a:rPr lang="en-US" altLang="zh-CN" sz="2500" dirty="0" smtClean="0"/>
              <a:t>+</a:t>
            </a:r>
            <a:r>
              <a:rPr lang="en-US" altLang="zh-CN" sz="2500" dirty="0" smtClean="0">
                <a:solidFill>
                  <a:srgbClr val="FFFF00"/>
                </a:solidFill>
              </a:rPr>
              <a:t>V</a:t>
            </a:r>
            <a:r>
              <a:rPr lang="zh-CN" altLang="en-US" sz="2500" dirty="0" smtClean="0">
                <a:solidFill>
                  <a:srgbClr val="FFFF00"/>
                </a:solidFill>
              </a:rPr>
              <a:t>油</a:t>
            </a:r>
            <a:r>
              <a:rPr lang="en-US" altLang="zh-CN" sz="2500" dirty="0" smtClean="0"/>
              <a:t>+</a:t>
            </a:r>
            <a:r>
              <a:rPr lang="en-US" altLang="zh-CN" sz="2500" dirty="0" smtClean="0">
                <a:solidFill>
                  <a:schemeClr val="accent4"/>
                </a:solidFill>
              </a:rPr>
              <a:t>V</a:t>
            </a:r>
            <a:r>
              <a:rPr lang="zh-CN" altLang="en-US" sz="2500" dirty="0" smtClean="0">
                <a:solidFill>
                  <a:schemeClr val="accent4"/>
                </a:solidFill>
              </a:rPr>
              <a:t>气</a:t>
            </a:r>
            <a:r>
              <a:rPr lang="en-US" altLang="zh-CN" sz="2500" dirty="0" smtClean="0"/>
              <a:t>) </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zh-CN" altLang="en-US" sz="2500" smtClean="0"/>
              <a:t>其中粉色字</a:t>
            </a:r>
            <a:r>
              <a:rPr lang="zh-CN" altLang="en-US" sz="2500" dirty="0" smtClean="0"/>
              <a:t>体对应的物理量是不变的，因此我们把气泡体积归到重物的体积中</a:t>
            </a:r>
            <a:r>
              <a:rPr lang="en-US" altLang="zh-CN" sz="2500" dirty="0" smtClean="0"/>
              <a:t>(</a:t>
            </a:r>
            <a:r>
              <a:rPr lang="zh-CN" altLang="en-US" sz="2500" dirty="0" smtClean="0"/>
              <a:t>此时</a:t>
            </a:r>
            <a:r>
              <a:rPr lang="en-US" altLang="zh-CN" sz="2500" dirty="0" smtClean="0">
                <a:solidFill>
                  <a:schemeClr val="accent4"/>
                </a:solidFill>
              </a:rPr>
              <a:t>ρ</a:t>
            </a:r>
            <a:r>
              <a:rPr lang="zh-CN" altLang="en-US" sz="2500" dirty="0" smtClean="0">
                <a:solidFill>
                  <a:schemeClr val="accent4"/>
                </a:solidFill>
              </a:rPr>
              <a:t>物</a:t>
            </a:r>
            <a:r>
              <a:rPr lang="zh-CN" altLang="en-US" sz="2500" dirty="0" smtClean="0"/>
              <a:t>便是</a:t>
            </a:r>
            <a:r>
              <a:rPr lang="en-US" altLang="zh-CN" sz="2500" dirty="0" smtClean="0">
                <a:solidFill>
                  <a:schemeClr val="accent4"/>
                </a:solidFill>
              </a:rPr>
              <a:t>ρ</a:t>
            </a:r>
            <a:r>
              <a:rPr lang="zh-CN" altLang="en-US" sz="2500" dirty="0" smtClean="0">
                <a:solidFill>
                  <a:schemeClr val="accent4"/>
                </a:solidFill>
              </a:rPr>
              <a:t>物</a:t>
            </a:r>
            <a:r>
              <a:rPr lang="en-US" altLang="zh-CN" sz="2500" dirty="0" smtClean="0">
                <a:solidFill>
                  <a:schemeClr val="accent4"/>
                </a:solidFill>
              </a:rPr>
              <a:t>’</a:t>
            </a:r>
            <a:r>
              <a:rPr lang="zh-CN" altLang="en-US" sz="2500" dirty="0" smtClean="0"/>
              <a:t>了，不过我们并不关心两个固定量之间的函数关系</a:t>
            </a:r>
            <a:r>
              <a:rPr lang="en-US" altLang="zh-CN" sz="2500" dirty="0" smtClean="0"/>
              <a:t>)</a:t>
            </a:r>
            <a:r>
              <a:rPr lang="zh-CN" altLang="en-US" sz="2500" dirty="0" smtClean="0"/>
              <a:t>，于是式子变为：</a:t>
            </a:r>
            <a:r>
              <a:rPr lang="en-US" altLang="zh-CN" sz="2500" dirty="0" smtClean="0">
                <a:solidFill>
                  <a:srgbClr val="FFFF00"/>
                </a:solidFill>
              </a:rPr>
              <a:t> ρ</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系</a:t>
            </a:r>
            <a:r>
              <a:rPr lang="en-US" altLang="zh-CN" sz="2500" dirty="0" smtClean="0"/>
              <a:t>/</a:t>
            </a:r>
            <a:r>
              <a:rPr lang="en-US" altLang="zh-CN" sz="2500" dirty="0" smtClean="0">
                <a:solidFill>
                  <a:srgbClr val="FFFF00"/>
                </a:solidFill>
              </a:rPr>
              <a:t>V</a:t>
            </a:r>
            <a:r>
              <a:rPr lang="zh-CN" altLang="en-US" sz="2500" dirty="0" smtClean="0">
                <a:solidFill>
                  <a:srgbClr val="FFFF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chemeClr val="accent4"/>
                </a:solidFill>
              </a:rPr>
              <a:t>m</a:t>
            </a:r>
            <a:r>
              <a:rPr lang="zh-CN" altLang="en-US" sz="2500" dirty="0" smtClean="0">
                <a:solidFill>
                  <a:schemeClr val="accent4"/>
                </a:solidFill>
              </a:rPr>
              <a:t>物</a:t>
            </a:r>
            <a:r>
              <a:rPr lang="en-US" altLang="zh-CN" sz="2500" dirty="0" smtClean="0"/>
              <a:t>+</a:t>
            </a:r>
            <a:r>
              <a:rPr lang="en-US" altLang="zh-CN" sz="2500" dirty="0" smtClean="0">
                <a:solidFill>
                  <a:srgbClr val="FFFF00"/>
                </a:solidFill>
              </a:rPr>
              <a:t>m</a:t>
            </a:r>
            <a:r>
              <a:rPr lang="zh-CN" altLang="en-US" sz="2500" dirty="0" smtClean="0">
                <a:solidFill>
                  <a:srgbClr val="FFFF00"/>
                </a:solidFill>
              </a:rPr>
              <a:t>油</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chemeClr val="accent4"/>
                </a:solidFill>
              </a:rPr>
              <a:t>V</a:t>
            </a:r>
            <a:r>
              <a:rPr lang="zh-CN" altLang="en-US" sz="2500" dirty="0" smtClean="0">
                <a:solidFill>
                  <a:schemeClr val="accent4"/>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槽</a:t>
            </a:r>
            <a:r>
              <a:rPr lang="en-US" altLang="zh-CN" sz="2500" dirty="0" smtClean="0"/>
              <a:t>+</a:t>
            </a:r>
            <a:r>
              <a:rPr lang="en-US" altLang="zh-CN" sz="2500" dirty="0" smtClean="0">
                <a:solidFill>
                  <a:srgbClr val="FFFF00"/>
                </a:solidFill>
              </a:rPr>
              <a:t>V</a:t>
            </a:r>
            <a:r>
              <a:rPr lang="zh-CN" altLang="en-US" sz="2500" dirty="0" smtClean="0">
                <a:solidFill>
                  <a:srgbClr val="FFFF00"/>
                </a:solidFill>
              </a:rPr>
              <a:t>膜</a:t>
            </a:r>
            <a:r>
              <a:rPr lang="en-US" altLang="zh-CN" sz="2500" dirty="0" smtClean="0"/>
              <a:t>+</a:t>
            </a:r>
            <a:r>
              <a:rPr lang="en-US" altLang="zh-CN" sz="2500" dirty="0" smtClean="0">
                <a:solidFill>
                  <a:srgbClr val="FFFF00"/>
                </a:solidFill>
              </a:rPr>
              <a:t>V</a:t>
            </a:r>
            <a:r>
              <a:rPr lang="zh-CN" altLang="en-US" sz="2500" dirty="0" smtClean="0">
                <a:solidFill>
                  <a:srgbClr val="FFFF00"/>
                </a:solidFill>
              </a:rPr>
              <a:t>油</a:t>
            </a:r>
            <a:r>
              <a:rPr lang="en-US" altLang="zh-CN" sz="2500" dirty="0" smtClean="0"/>
              <a:t>)</a:t>
            </a:r>
            <a:r>
              <a:rPr lang="zh-CN" altLang="en-US" sz="2500" dirty="0" smtClean="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ox(in)">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xit" presetSubtype="16" fill="hold" nodeType="clickEffect">
                                  <p:stCondLst>
                                    <p:cond delay="0"/>
                                  </p:stCondLst>
                                  <p:childTnLst>
                                    <p:animEffect transition="out" filter="diamond(in)">
                                      <p:cBhvr>
                                        <p:cTn id="16" dur="500"/>
                                        <p:tgtEl>
                                          <p:spTgt spid="6"/>
                                        </p:tgtEl>
                                      </p:cBhvr>
                                    </p:animEffect>
                                    <p:set>
                                      <p:cBhvr>
                                        <p:cTn id="17" dur="1" fill="hold">
                                          <p:stCondLst>
                                            <p:cond delay="499"/>
                                          </p:stCondLst>
                                        </p:cTn>
                                        <p:tgtEl>
                                          <p:spTgt spid="6"/>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txBox="1">
            <a:spLocks/>
          </p:cNvSpPr>
          <p:nvPr/>
        </p:nvSpPr>
        <p:spPr>
          <a:xfrm>
            <a:off x="0" y="404664"/>
            <a:ext cx="8892480" cy="1008112"/>
          </a:xfrm>
          <a:prstGeom prst="rect">
            <a:avLst/>
          </a:prstGeom>
        </p:spPr>
        <p:txBody>
          <a:bodyPr vert="horz" rtlCol="0">
            <a:normAutofit fontScale="70000" lnSpcReduction="20000"/>
          </a:bodyPr>
          <a:lstStyle/>
          <a:p>
            <a:pPr marL="342900" marR="0" lvl="0" indent="-342900" algn="l" defTabSz="914400" rtl="0" eaLnBrk="1" fontAlgn="auto" latinLnBrk="0" hangingPunct="1">
              <a:lnSpc>
                <a:spcPct val="100000"/>
              </a:lnSpc>
              <a:spcBef>
                <a:spcPct val="20000"/>
              </a:spcBef>
              <a:spcAft>
                <a:spcPts val="0"/>
              </a:spcAft>
              <a:buClr>
                <a:schemeClr val="tx2"/>
              </a:buClr>
              <a:buSzPct val="60000"/>
              <a:buFont typeface="Wingdings 2"/>
              <a:buChar char=""/>
              <a:tabLst/>
              <a:defRPr/>
            </a:pPr>
            <a:r>
              <a:rPr kumimoji="0" lang="zh-CN" altLang="en-US" sz="7000" b="0" i="0" u="none" strike="noStrike" kern="1200" cap="none" spc="0" normalizeH="0" baseline="0" noProof="0" dirty="0" smtClean="0">
                <a:ln>
                  <a:noFill/>
                </a:ln>
                <a:solidFill>
                  <a:srgbClr val="FFFF00"/>
                </a:solidFill>
                <a:effectLst/>
                <a:uLnTx/>
                <a:uFillTx/>
                <a:latin typeface="+mn-lt"/>
                <a:ea typeface="+mn-ea"/>
                <a:cs typeface="+mn-cs"/>
              </a:rPr>
              <a:t>盛水容器</a:t>
            </a:r>
            <a:r>
              <a:rPr kumimoji="0" lang="zh-CN" altLang="en-US" sz="3600" b="0" i="0" u="none" strike="noStrike" kern="1200" cap="none" spc="0" normalizeH="0" baseline="0" noProof="0" dirty="0" smtClean="0">
                <a:ln>
                  <a:noFill/>
                </a:ln>
                <a:solidFill>
                  <a:schemeClr val="tx1"/>
                </a:solidFill>
                <a:effectLst/>
                <a:uLnTx/>
                <a:uFillTx/>
                <a:latin typeface="+mn-lt"/>
                <a:ea typeface="+mn-ea"/>
                <a:cs typeface="+mn-cs"/>
              </a:rPr>
              <a:t>：</a:t>
            </a:r>
            <a:r>
              <a:rPr kumimoji="0" lang="zh-CN" altLang="en-US" sz="3600" b="0" i="0" u="none" strike="noStrike" kern="1200" cap="none" spc="0" normalizeH="0" baseline="0" noProof="0" dirty="0" smtClean="0">
                <a:ln>
                  <a:noFill/>
                </a:ln>
                <a:solidFill>
                  <a:srgbClr val="FF0000"/>
                </a:solidFill>
                <a:effectLst/>
                <a:uLnTx/>
                <a:uFillTx/>
                <a:latin typeface="+mn-lt"/>
                <a:ea typeface="+mn-ea"/>
                <a:cs typeface="+mn-cs"/>
              </a:rPr>
              <a:t>一个约</a:t>
            </a:r>
            <a:r>
              <a:rPr kumimoji="0" lang="en-US" altLang="zh-CN" sz="3600" b="0" i="0" u="none" strike="noStrike" kern="1200" cap="none" spc="0" normalizeH="0" baseline="0" noProof="0" dirty="0" smtClean="0">
                <a:ln>
                  <a:noFill/>
                </a:ln>
                <a:solidFill>
                  <a:srgbClr val="FF0000"/>
                </a:solidFill>
                <a:effectLst/>
                <a:uLnTx/>
                <a:uFillTx/>
                <a:latin typeface="+mn-lt"/>
                <a:ea typeface="+mn-ea"/>
                <a:cs typeface="+mn-cs"/>
              </a:rPr>
              <a:t>32cm</a:t>
            </a:r>
            <a:r>
              <a:rPr kumimoji="0" lang="zh-CN" altLang="en-US" sz="3600" b="0" i="0" u="none" strike="noStrike" kern="1200" cap="none" spc="0" normalizeH="0" baseline="0" noProof="0" dirty="0" smtClean="0">
                <a:ln>
                  <a:noFill/>
                </a:ln>
                <a:solidFill>
                  <a:srgbClr val="FF0000"/>
                </a:solidFill>
                <a:effectLst/>
                <a:uLnTx/>
                <a:uFillTx/>
                <a:latin typeface="+mn-lt"/>
                <a:ea typeface="+mn-ea"/>
                <a:cs typeface="+mn-cs"/>
              </a:rPr>
              <a:t>深，上边缘内径</a:t>
            </a:r>
            <a:r>
              <a:rPr kumimoji="0" lang="en-US" altLang="zh-CN" sz="3600" b="0" i="0" u="none" strike="noStrike" kern="1200" cap="none" spc="0" normalizeH="0" baseline="0" noProof="0" dirty="0" smtClean="0">
                <a:ln>
                  <a:noFill/>
                </a:ln>
                <a:solidFill>
                  <a:srgbClr val="FF0000"/>
                </a:solidFill>
                <a:effectLst/>
                <a:uLnTx/>
                <a:uFillTx/>
                <a:latin typeface="+mn-lt"/>
                <a:ea typeface="+mn-ea"/>
                <a:cs typeface="+mn-cs"/>
              </a:rPr>
              <a:t>30cm</a:t>
            </a:r>
            <a:r>
              <a:rPr kumimoji="0" lang="zh-CN" altLang="en-US" sz="3600" b="0" i="0" u="none" strike="noStrike" kern="1200" cap="none" spc="0" normalizeH="0" baseline="0" noProof="0" dirty="0" smtClean="0">
                <a:ln>
                  <a:noFill/>
                </a:ln>
                <a:solidFill>
                  <a:srgbClr val="FF0000"/>
                </a:solidFill>
                <a:effectLst/>
                <a:uLnTx/>
                <a:uFillTx/>
                <a:latin typeface="+mn-lt"/>
                <a:ea typeface="+mn-ea"/>
                <a:cs typeface="+mn-cs"/>
              </a:rPr>
              <a:t>宽的蓝色深筒</a:t>
            </a:r>
            <a:r>
              <a:rPr kumimoji="0" lang="zh-CN" altLang="en-US" sz="3600" b="0" i="0" u="none" strike="noStrike" kern="1200" cap="none" spc="0" normalizeH="0" baseline="0" noProof="0" dirty="0" smtClean="0">
                <a:ln>
                  <a:noFill/>
                </a:ln>
                <a:solidFill>
                  <a:schemeClr val="tx1"/>
                </a:solidFill>
                <a:effectLst/>
                <a:uLnTx/>
                <a:uFillTx/>
                <a:latin typeface="+mn-lt"/>
                <a:ea typeface="+mn-ea"/>
                <a:cs typeface="+mn-cs"/>
              </a:rPr>
              <a:t>；</a:t>
            </a:r>
            <a:endParaRPr kumimoji="0" lang="en-US" altLang="zh-CN" sz="36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tx2"/>
              </a:buClr>
              <a:buSzPct val="60000"/>
              <a:buFont typeface="Wingdings 2"/>
              <a:buChar char=""/>
              <a:tabLst/>
              <a:defRPr/>
            </a:pPr>
            <a:endParaRPr kumimoji="0" lang="zh-CN" altLang="en-US" sz="320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矩形 3"/>
          <p:cNvSpPr/>
          <p:nvPr/>
        </p:nvSpPr>
        <p:spPr>
          <a:xfrm>
            <a:off x="35496" y="1340768"/>
            <a:ext cx="8424936" cy="861774"/>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盛水容器</a:t>
            </a:r>
            <a:r>
              <a:rPr lang="zh-CN" altLang="en-US" sz="2500" dirty="0" smtClean="0">
                <a:solidFill>
                  <a:srgbClr val="FFFF00"/>
                </a:solidFill>
              </a:rPr>
              <a:t>不宜过浅</a:t>
            </a:r>
            <a:r>
              <a:rPr lang="zh-CN" altLang="en-US" sz="2500" dirty="0" smtClean="0"/>
              <a:t>，否则重物将蜡烛拉直为竖直状态后，会使得整个体系</a:t>
            </a:r>
            <a:r>
              <a:rPr lang="zh-CN" altLang="en-US" sz="2500" dirty="0" smtClean="0">
                <a:solidFill>
                  <a:schemeClr val="accent5">
                    <a:lumMod val="60000"/>
                    <a:lumOff val="40000"/>
                  </a:schemeClr>
                </a:solidFill>
              </a:rPr>
              <a:t>接触到桶底</a:t>
            </a:r>
            <a:r>
              <a:rPr lang="zh-CN" altLang="en-US" sz="2500" dirty="0" smtClean="0"/>
              <a:t>，而不再是纯粹的漂浮。</a:t>
            </a:r>
            <a:endParaRPr lang="en-US" altLang="zh-CN" sz="2500" dirty="0" smtClean="0"/>
          </a:p>
        </p:txBody>
      </p:sp>
      <p:sp>
        <p:nvSpPr>
          <p:cNvPr id="6" name="矩形 5"/>
          <p:cNvSpPr/>
          <p:nvPr/>
        </p:nvSpPr>
        <p:spPr>
          <a:xfrm>
            <a:off x="35496" y="2132856"/>
            <a:ext cx="8568952" cy="861774"/>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盛水容器也</a:t>
            </a:r>
            <a:r>
              <a:rPr lang="zh-CN" altLang="en-US" sz="2500" dirty="0" smtClean="0">
                <a:solidFill>
                  <a:srgbClr val="FFFF00"/>
                </a:solidFill>
              </a:rPr>
              <a:t>不宜过深</a:t>
            </a:r>
            <a:r>
              <a:rPr lang="zh-CN" altLang="en-US" sz="2500" dirty="0" smtClean="0"/>
              <a:t>：竖直方向的过深会导致</a:t>
            </a:r>
            <a:r>
              <a:rPr lang="zh-CN" altLang="en-US" sz="2500" dirty="0" smtClean="0">
                <a:solidFill>
                  <a:schemeClr val="accent5">
                    <a:lumMod val="60000"/>
                    <a:lumOff val="40000"/>
                  </a:schemeClr>
                </a:solidFill>
              </a:rPr>
              <a:t>重物以下的空间没有利用上</a:t>
            </a:r>
            <a:r>
              <a:rPr lang="zh-CN" altLang="en-US" sz="2500" dirty="0" smtClean="0"/>
              <a:t>，并且浪费水资源。</a:t>
            </a:r>
            <a:endParaRPr lang="en-US" altLang="zh-CN" sz="2500" dirty="0" smtClean="0"/>
          </a:p>
        </p:txBody>
      </p:sp>
      <p:sp>
        <p:nvSpPr>
          <p:cNvPr id="7" name="矩形 6"/>
          <p:cNvSpPr/>
          <p:nvPr/>
        </p:nvSpPr>
        <p:spPr>
          <a:xfrm>
            <a:off x="0" y="2996952"/>
            <a:ext cx="8208912" cy="2400657"/>
          </a:xfrm>
          <a:prstGeom prst="rect">
            <a:avLst/>
          </a:prstGeom>
        </p:spPr>
        <p:txBody>
          <a:bodyPr wrap="square">
            <a:spAutoFit/>
          </a:bodyPr>
          <a:lstStyle/>
          <a:p>
            <a:pPr marL="342900" lvl="0" indent="-342900">
              <a:spcBef>
                <a:spcPct val="20000"/>
              </a:spcBef>
              <a:buClr>
                <a:schemeClr val="tx2"/>
              </a:buClr>
              <a:buSzPct val="60000"/>
              <a:buFont typeface="Wingdings 2"/>
              <a:buChar char=""/>
            </a:pPr>
            <a:r>
              <a:rPr lang="zh-CN" altLang="en-US" sz="2500" dirty="0" smtClean="0"/>
              <a:t>盛水容器</a:t>
            </a:r>
            <a:r>
              <a:rPr lang="zh-CN" altLang="en-US" sz="2500" dirty="0" smtClean="0">
                <a:solidFill>
                  <a:srgbClr val="FFFF00"/>
                </a:solidFill>
              </a:rPr>
              <a:t>侧壁最好是透明的</a:t>
            </a:r>
            <a:r>
              <a:rPr lang="zh-CN" altLang="en-US" sz="2500" dirty="0" smtClean="0"/>
              <a:t>，为了允许我们</a:t>
            </a:r>
            <a:r>
              <a:rPr lang="zh-CN" altLang="en-US" sz="2500" dirty="0" smtClean="0">
                <a:solidFill>
                  <a:schemeClr val="accent5">
                    <a:lumMod val="60000"/>
                    <a:lumOff val="40000"/>
                  </a:schemeClr>
                </a:solidFill>
              </a:rPr>
              <a:t>侧面观察和记录</a:t>
            </a:r>
            <a:r>
              <a:rPr lang="zh-CN" altLang="en-US" sz="2500" dirty="0" smtClean="0"/>
              <a:t>蜡烛水下</a:t>
            </a:r>
            <a:r>
              <a:rPr lang="en-US" altLang="zh-CN" sz="2500" dirty="0" smtClean="0"/>
              <a:t>or</a:t>
            </a:r>
            <a:r>
              <a:rPr lang="zh-CN" altLang="en-US" sz="2500" dirty="0" smtClean="0"/>
              <a:t>总体长度的随时间的变化</a:t>
            </a:r>
            <a:r>
              <a:rPr lang="en-US" altLang="zh-CN" sz="2500" dirty="0" smtClean="0"/>
              <a:t>(</a:t>
            </a:r>
            <a:r>
              <a:rPr lang="zh-CN" altLang="en-US" sz="2500" dirty="0" smtClean="0"/>
              <a:t>从水面上方看的话，看到的蜡烛底端的像比实际的高，蜡烛变短了；</a:t>
            </a:r>
            <a:r>
              <a:rPr lang="zh-CN" altLang="en-US" sz="2500" dirty="0" smtClean="0">
                <a:solidFill>
                  <a:schemeClr val="accent5">
                    <a:lumMod val="60000"/>
                    <a:lumOff val="40000"/>
                  </a:schemeClr>
                </a:solidFill>
              </a:rPr>
              <a:t>虽然我们能够用尺子来衡量，但读数也是斜着的</a:t>
            </a:r>
            <a:r>
              <a:rPr lang="zh-CN" altLang="en-US" sz="2500" dirty="0" smtClean="0"/>
              <a:t>，因此很难保证我们记录了真实的蜡烛</a:t>
            </a:r>
            <a:r>
              <a:rPr lang="en-US" altLang="zh-CN" sz="2500" dirty="0" smtClean="0"/>
              <a:t>(</a:t>
            </a:r>
            <a:r>
              <a:rPr lang="zh-CN" altLang="en-US" sz="2500" dirty="0" smtClean="0"/>
              <a:t>水下</a:t>
            </a:r>
            <a:r>
              <a:rPr lang="en-US" altLang="zh-CN" sz="2500" dirty="0" smtClean="0"/>
              <a:t>)</a:t>
            </a:r>
            <a:r>
              <a:rPr lang="zh-CN" altLang="en-US" sz="2500" dirty="0" smtClean="0"/>
              <a:t>长度</a:t>
            </a:r>
            <a:r>
              <a:rPr lang="en-US" altLang="zh-CN" sz="2500" dirty="0" smtClean="0"/>
              <a:t>)——</a:t>
            </a:r>
            <a:r>
              <a:rPr lang="zh-CN" altLang="en-US" sz="2500" dirty="0" smtClean="0"/>
              <a:t>我们或许得买个小玻璃鱼缸盛水。</a:t>
            </a:r>
            <a:endParaRPr lang="en-US" altLang="zh-CN" sz="2500" dirty="0" smtClean="0"/>
          </a:p>
        </p:txBody>
      </p:sp>
      <p:sp>
        <p:nvSpPr>
          <p:cNvPr id="8" name="矩形 7"/>
          <p:cNvSpPr/>
          <p:nvPr/>
        </p:nvSpPr>
        <p:spPr>
          <a:xfrm>
            <a:off x="0" y="5517232"/>
            <a:ext cx="8460432" cy="861774"/>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FF00"/>
                </a:solidFill>
              </a:rPr>
              <a:t>综上</a:t>
            </a:r>
            <a:r>
              <a:rPr lang="zh-CN" altLang="en-US" sz="2500" dirty="0" smtClean="0"/>
              <a:t>：盛水容器最好是</a:t>
            </a:r>
            <a:r>
              <a:rPr lang="zh-CN" altLang="en-US" sz="2500" dirty="0" smtClean="0">
                <a:solidFill>
                  <a:srgbClr val="FF0000"/>
                </a:solidFill>
              </a:rPr>
              <a:t>深度合适、侧壁透明度良好、桶径较大的桶或缸</a:t>
            </a:r>
            <a:r>
              <a:rPr lang="zh-CN" altLang="en-US" sz="2500" dirty="0" smtClean="0"/>
              <a:t>。</a:t>
            </a:r>
            <a:endParaRPr lang="en-US" altLang="zh-CN" sz="2500" dirty="0" smtClean="0"/>
          </a:p>
        </p:txBody>
      </p:sp>
      <p:pic>
        <p:nvPicPr>
          <p:cNvPr id="9" name="图片 8" descr="IMG_20171023_213126.jpg"/>
          <p:cNvPicPr>
            <a:picLocks noChangeAspect="1"/>
          </p:cNvPicPr>
          <p:nvPr/>
        </p:nvPicPr>
        <p:blipFill>
          <a:blip r:embed="rId2" cstate="print"/>
          <a:stretch>
            <a:fillRect/>
          </a:stretch>
        </p:blipFill>
        <p:spPr>
          <a:xfrm>
            <a:off x="2000250" y="0"/>
            <a:ext cx="51435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xit" presetSubtype="4" fill="hold" nodeType="clickEffect">
                                  <p:stCondLst>
                                    <p:cond delay="0"/>
                                  </p:stCondLst>
                                  <p:childTnLst>
                                    <p:anim calcmode="lin" valueType="num">
                                      <p:cBhvr additive="base">
                                        <p:cTn id="16" dur="500"/>
                                        <p:tgtEl>
                                          <p:spTgt spid="9"/>
                                        </p:tgtEl>
                                        <p:attrNameLst>
                                          <p:attrName>ppt_x</p:attrName>
                                        </p:attrNameLst>
                                      </p:cBhvr>
                                      <p:tavLst>
                                        <p:tav tm="0">
                                          <p:val>
                                            <p:strVal val="ppt_x"/>
                                          </p:val>
                                        </p:tav>
                                        <p:tav tm="100000">
                                          <p:val>
                                            <p:strVal val="ppt_x"/>
                                          </p:val>
                                        </p:tav>
                                      </p:tavLst>
                                    </p:anim>
                                    <p:anim calcmode="lin" valueType="num">
                                      <p:cBhvr additive="base">
                                        <p:cTn id="17" dur="500"/>
                                        <p:tgtEl>
                                          <p:spTgt spid="9"/>
                                        </p:tgtEl>
                                        <p:attrNameLst>
                                          <p:attrName>ppt_y</p:attrName>
                                        </p:attrNameLst>
                                      </p:cBhvr>
                                      <p:tavLst>
                                        <p:tav tm="0">
                                          <p:val>
                                            <p:strVal val="ppt_y"/>
                                          </p:val>
                                        </p:tav>
                                        <p:tav tm="100000">
                                          <p:val>
                                            <p:strVal val="1+ppt_h/2"/>
                                          </p:val>
                                        </p:tav>
                                      </p:tavLst>
                                    </p:anim>
                                    <p:set>
                                      <p:cBhvr>
                                        <p:cTn id="18" dur="1" fill="hold">
                                          <p:stCondLst>
                                            <p:cond delay="499"/>
                                          </p:stCondLst>
                                        </p:cTn>
                                        <p:tgtEl>
                                          <p:spTgt spid="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8" presetClass="entr" presetSubtype="12"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strips(downLeft)">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checkerboard(across)">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4" presetClass="entr" presetSubtype="16"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box(in)">
                                      <p:cBhvr>
                                        <p:cTn id="33" dur="500"/>
                                        <p:tgtEl>
                                          <p:spTgt spid="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P spid="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73424" y="-171400"/>
            <a:ext cx="4546848" cy="1143000"/>
          </a:xfrm>
        </p:spPr>
        <p:txBody>
          <a:bodyPr/>
          <a:lstStyle/>
          <a:p>
            <a:r>
              <a:rPr lang="zh-CN" altLang="en-US" dirty="0" smtClean="0"/>
              <a:t>模型的动态效果</a:t>
            </a:r>
            <a:endParaRPr lang="zh-CN" altLang="en-US" dirty="0"/>
          </a:p>
        </p:txBody>
      </p:sp>
      <p:sp>
        <p:nvSpPr>
          <p:cNvPr id="4" name="矩形 3"/>
          <p:cNvSpPr/>
          <p:nvPr/>
        </p:nvSpPr>
        <p:spPr>
          <a:xfrm>
            <a:off x="-180528" y="908720"/>
            <a:ext cx="9144000" cy="1708160"/>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变量分类及一些专有名词引入：</a:t>
            </a:r>
            <a:r>
              <a:rPr lang="en-US" altLang="zh-CN" sz="2500" dirty="0" smtClean="0">
                <a:solidFill>
                  <a:srgbClr val="FFFF00"/>
                </a:solidFill>
              </a:rPr>
              <a:t> </a:t>
            </a:r>
            <a:r>
              <a:rPr lang="en-US" altLang="zh-CN" sz="2500" dirty="0" smtClean="0">
                <a:solidFill>
                  <a:srgbClr val="FF0000"/>
                </a:solidFill>
              </a:rPr>
              <a:t>ρ</a:t>
            </a:r>
            <a:r>
              <a:rPr lang="zh-CN" altLang="en-US" sz="2500" dirty="0" smtClean="0">
                <a:solidFill>
                  <a:srgbClr val="FF00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chemeClr val="accent4"/>
                </a:solidFill>
              </a:rPr>
              <a:t>m</a:t>
            </a:r>
            <a:r>
              <a:rPr lang="zh-CN" altLang="en-US" sz="2500" dirty="0" smtClean="0">
                <a:solidFill>
                  <a:schemeClr val="accent4"/>
                </a:solidFill>
              </a:rPr>
              <a:t>物</a:t>
            </a:r>
            <a:r>
              <a:rPr lang="en-US" altLang="zh-CN" sz="2500" dirty="0" smtClean="0"/>
              <a:t>+</a:t>
            </a:r>
            <a:r>
              <a:rPr lang="en-US" altLang="zh-CN" sz="2500" dirty="0" smtClean="0">
                <a:solidFill>
                  <a:srgbClr val="7030A0"/>
                </a:solidFill>
              </a:rPr>
              <a:t>m</a:t>
            </a:r>
            <a:r>
              <a:rPr lang="zh-CN" altLang="en-US" sz="2500" dirty="0" smtClean="0">
                <a:solidFill>
                  <a:srgbClr val="7030A0"/>
                </a:solidFill>
              </a:rPr>
              <a:t>油</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chemeClr val="accent4"/>
                </a:solidFill>
              </a:rPr>
              <a:t>V</a:t>
            </a:r>
            <a:r>
              <a:rPr lang="zh-CN" altLang="en-US" sz="2500" dirty="0" smtClean="0">
                <a:solidFill>
                  <a:schemeClr val="accent4"/>
                </a:solidFill>
              </a:rPr>
              <a:t>物</a:t>
            </a:r>
            <a:r>
              <a:rPr lang="en-US" altLang="zh-CN" sz="2500" dirty="0" smtClean="0"/>
              <a:t>+</a:t>
            </a:r>
            <a:r>
              <a:rPr lang="en-US" altLang="zh-CN" sz="2500" dirty="0" smtClean="0">
                <a:solidFill>
                  <a:srgbClr val="7030A0"/>
                </a:solidFill>
              </a:rPr>
              <a:t>V</a:t>
            </a:r>
            <a:r>
              <a:rPr lang="zh-CN" altLang="en-US" sz="2500" dirty="0" smtClean="0">
                <a:solidFill>
                  <a:srgbClr val="7030A0"/>
                </a:solidFill>
              </a:rPr>
              <a:t>槽</a:t>
            </a:r>
            <a:r>
              <a:rPr lang="en-US" altLang="zh-CN" sz="2500" dirty="0" smtClean="0"/>
              <a:t>+</a:t>
            </a:r>
            <a:r>
              <a:rPr lang="en-US" altLang="zh-CN" sz="2500" dirty="0" smtClean="0">
                <a:solidFill>
                  <a:srgbClr val="7030A0"/>
                </a:solidFill>
              </a:rPr>
              <a:t>V</a:t>
            </a:r>
            <a:r>
              <a:rPr lang="zh-CN" altLang="en-US" sz="2500" dirty="0" smtClean="0">
                <a:solidFill>
                  <a:srgbClr val="7030A0"/>
                </a:solidFill>
              </a:rPr>
              <a:t>膜</a:t>
            </a:r>
            <a:r>
              <a:rPr lang="en-US" altLang="zh-CN" sz="2500" dirty="0" smtClean="0"/>
              <a:t>+</a:t>
            </a:r>
            <a:r>
              <a:rPr lang="en-US" altLang="zh-CN" sz="2500" dirty="0" smtClean="0">
                <a:solidFill>
                  <a:srgbClr val="7030A0"/>
                </a:solidFill>
              </a:rPr>
              <a:t>V</a:t>
            </a:r>
            <a:r>
              <a:rPr lang="zh-CN" altLang="en-US" sz="2500" dirty="0" smtClean="0">
                <a:solidFill>
                  <a:srgbClr val="7030A0"/>
                </a:solidFill>
              </a:rPr>
              <a:t>油</a:t>
            </a:r>
            <a:r>
              <a:rPr lang="en-US" altLang="zh-CN" sz="2500" dirty="0" smtClean="0"/>
              <a:t>) </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zh-CN" altLang="en-US" sz="2500" dirty="0" smtClean="0"/>
              <a:t>我们将其中的</a:t>
            </a:r>
            <a:r>
              <a:rPr lang="zh-CN" altLang="en-US" sz="2500" dirty="0" smtClean="0">
                <a:solidFill>
                  <a:srgbClr val="FFFF00"/>
                </a:solidFill>
              </a:rPr>
              <a:t>黄色字体</a:t>
            </a:r>
            <a:r>
              <a:rPr lang="zh-CN" altLang="en-US" sz="2500" dirty="0" smtClean="0"/>
              <a:t>称为</a:t>
            </a:r>
            <a:r>
              <a:rPr lang="zh-CN" altLang="en-US" sz="2500" dirty="0" smtClean="0">
                <a:solidFill>
                  <a:srgbClr val="FFFF00"/>
                </a:solidFill>
              </a:rPr>
              <a:t>自变量</a:t>
            </a:r>
            <a:r>
              <a:rPr lang="zh-CN" altLang="en-US" sz="2500" dirty="0" smtClean="0"/>
              <a:t>，</a:t>
            </a:r>
            <a:r>
              <a:rPr lang="zh-CN" altLang="en-US" sz="2500" dirty="0" smtClean="0">
                <a:solidFill>
                  <a:srgbClr val="7030A0"/>
                </a:solidFill>
              </a:rPr>
              <a:t>紫色字体</a:t>
            </a:r>
            <a:r>
              <a:rPr lang="zh-CN" altLang="en-US" sz="2500" dirty="0" smtClean="0"/>
              <a:t>称为</a:t>
            </a:r>
            <a:r>
              <a:rPr lang="zh-CN" altLang="en-US" sz="2500" dirty="0" smtClean="0">
                <a:solidFill>
                  <a:srgbClr val="7030A0"/>
                </a:solidFill>
              </a:rPr>
              <a:t>协变量</a:t>
            </a:r>
            <a:r>
              <a:rPr lang="zh-CN" altLang="en-US" sz="2500" dirty="0" smtClean="0"/>
              <a:t>，</a:t>
            </a:r>
            <a:r>
              <a:rPr lang="zh-CN" altLang="en-US" sz="2500" dirty="0" smtClean="0">
                <a:solidFill>
                  <a:srgbClr val="FF0000"/>
                </a:solidFill>
              </a:rPr>
              <a:t>红色字体</a:t>
            </a:r>
            <a:r>
              <a:rPr lang="zh-CN" altLang="en-US" sz="2500" dirty="0" smtClean="0"/>
              <a:t>称为</a:t>
            </a:r>
            <a:r>
              <a:rPr lang="zh-CN" altLang="en-US" sz="2500" dirty="0" smtClean="0">
                <a:solidFill>
                  <a:srgbClr val="FF0000"/>
                </a:solidFill>
              </a:rPr>
              <a:t>因变量</a:t>
            </a:r>
            <a:r>
              <a:rPr lang="zh-CN" altLang="en-US" sz="2500" dirty="0" smtClean="0"/>
              <a:t>，</a:t>
            </a:r>
            <a:r>
              <a:rPr lang="zh-CN" altLang="en-US" sz="2500" dirty="0" smtClean="0">
                <a:solidFill>
                  <a:schemeClr val="accent4"/>
                </a:solidFill>
              </a:rPr>
              <a:t>粉色字体</a:t>
            </a:r>
            <a:r>
              <a:rPr lang="zh-CN" altLang="en-US" sz="2500" dirty="0" smtClean="0"/>
              <a:t>称为</a:t>
            </a:r>
            <a:r>
              <a:rPr lang="zh-CN" altLang="en-US" sz="2500" dirty="0" smtClean="0">
                <a:solidFill>
                  <a:schemeClr val="accent4"/>
                </a:solidFill>
              </a:rPr>
              <a:t>不变量</a:t>
            </a:r>
            <a:r>
              <a:rPr lang="zh-CN" altLang="en-US" sz="2500" dirty="0" smtClean="0"/>
              <a:t>。</a:t>
            </a:r>
          </a:p>
        </p:txBody>
      </p:sp>
      <p:sp>
        <p:nvSpPr>
          <p:cNvPr id="5" name="矩形 4"/>
          <p:cNvSpPr/>
          <p:nvPr/>
        </p:nvSpPr>
        <p:spPr>
          <a:xfrm>
            <a:off x="-180528" y="2591906"/>
            <a:ext cx="9144000" cy="3247043"/>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en-US" altLang="zh-CN" sz="2500" dirty="0" smtClean="0"/>
              <a:t>1.</a:t>
            </a:r>
            <a:r>
              <a:rPr lang="zh-CN" altLang="en-US" sz="2500" dirty="0" smtClean="0">
                <a:solidFill>
                  <a:schemeClr val="accent4"/>
                </a:solidFill>
              </a:rPr>
              <a:t>整个动态的物理图景便是</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zh-CN" altLang="en-US" sz="2500" dirty="0" smtClean="0"/>
              <a:t>自变量根据物理法则先改变，一边引起协变量的协变，一边同时又在大体趋势上使得因变量</a:t>
            </a:r>
            <a:r>
              <a:rPr lang="en-US" altLang="zh-CN" sz="2500" dirty="0" smtClean="0">
                <a:solidFill>
                  <a:srgbClr val="FF0000"/>
                </a:solidFill>
              </a:rPr>
              <a:t>ρ</a:t>
            </a:r>
            <a:r>
              <a:rPr lang="zh-CN" altLang="en-US" sz="2500" dirty="0" smtClean="0">
                <a:solidFill>
                  <a:srgbClr val="FF0000"/>
                </a:solidFill>
              </a:rPr>
              <a:t>系</a:t>
            </a:r>
            <a:r>
              <a:rPr lang="zh-CN" altLang="en-US" sz="2500" dirty="0" smtClean="0"/>
              <a:t>向着增大的方向发展，然而协变量总是朝着自变量所导致的因变量的变化方向的反方向去改变因变量，相当于大自然的自我调节，然后才是总的呈现出因变量在自变量和协变量的共同调节下呈现缓慢增大的态势但受协变量的影响，在体系没有外界影响时，因变量</a:t>
            </a:r>
            <a:r>
              <a:rPr lang="en-US" altLang="zh-CN" sz="2500" dirty="0" smtClean="0">
                <a:solidFill>
                  <a:srgbClr val="FF0000"/>
                </a:solidFill>
              </a:rPr>
              <a:t>ρ</a:t>
            </a:r>
            <a:r>
              <a:rPr lang="zh-CN" altLang="en-US" sz="2500" dirty="0" smtClean="0">
                <a:solidFill>
                  <a:srgbClr val="FF0000"/>
                </a:solidFill>
              </a:rPr>
              <a:t>系</a:t>
            </a:r>
            <a:r>
              <a:rPr lang="zh-CN" altLang="en-US" sz="2500" dirty="0" smtClean="0"/>
              <a:t>永远保持</a:t>
            </a:r>
            <a:r>
              <a:rPr lang="en-US" altLang="zh-CN" sz="2500" dirty="0" smtClean="0"/>
              <a:t>&lt;</a:t>
            </a:r>
            <a:r>
              <a:rPr lang="en-US" altLang="zh-CN" sz="2500" dirty="0" smtClean="0">
                <a:solidFill>
                  <a:schemeClr val="accent4"/>
                </a:solidFill>
              </a:rPr>
              <a:t>ρ</a:t>
            </a:r>
            <a:r>
              <a:rPr lang="zh-CN" altLang="en-US" sz="2500" dirty="0" smtClean="0">
                <a:solidFill>
                  <a:schemeClr val="accent4"/>
                </a:solidFill>
              </a:rPr>
              <a:t>水</a:t>
            </a:r>
            <a:r>
              <a:rPr lang="zh-CN" altLang="en-US" sz="2500" dirty="0" smtClean="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80528" y="44624"/>
            <a:ext cx="9144000" cy="6786473"/>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en-US" altLang="zh-CN" sz="2500" dirty="0" smtClean="0"/>
              <a:t>2.</a:t>
            </a:r>
            <a:r>
              <a:rPr lang="zh-CN" altLang="en-US" sz="2500" dirty="0" smtClean="0">
                <a:solidFill>
                  <a:schemeClr val="accent4"/>
                </a:solidFill>
              </a:rPr>
              <a:t>一些相关关系</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en-US" altLang="zh-CN" sz="2500" dirty="0" smtClean="0">
                <a:solidFill>
                  <a:srgbClr val="FF0000"/>
                </a:solidFill>
              </a:rPr>
              <a:t>(1).</a:t>
            </a:r>
            <a:r>
              <a:rPr lang="zh-CN" altLang="en-US" sz="2500" dirty="0" smtClean="0"/>
              <a:t>该式中的</a:t>
            </a:r>
            <a:r>
              <a:rPr lang="en-US" altLang="zh-CN" sz="2500" dirty="0" smtClean="0">
                <a:solidFill>
                  <a:srgbClr val="FFFF00"/>
                </a:solidFill>
              </a:rPr>
              <a:t>m</a:t>
            </a:r>
            <a:r>
              <a:rPr lang="zh-CN" altLang="en-US" sz="2500" dirty="0" smtClean="0">
                <a:solidFill>
                  <a:srgbClr val="FFFF00"/>
                </a:solidFill>
              </a:rPr>
              <a:t>蜡</a:t>
            </a:r>
            <a:r>
              <a:rPr lang="zh-CN" altLang="en-US" sz="2500" dirty="0" smtClean="0"/>
              <a:t>其实是指</a:t>
            </a:r>
            <a:r>
              <a:rPr lang="en-US" altLang="zh-CN" sz="2500" dirty="0" smtClean="0">
                <a:solidFill>
                  <a:srgbClr val="FFFF00"/>
                </a:solidFill>
              </a:rPr>
              <a:t>m</a:t>
            </a:r>
            <a:r>
              <a:rPr lang="zh-CN" altLang="en-US" sz="2500" dirty="0" smtClean="0">
                <a:solidFill>
                  <a:srgbClr val="FFFF00"/>
                </a:solidFill>
              </a:rPr>
              <a:t>固</a:t>
            </a:r>
            <a:r>
              <a:rPr lang="zh-CN" altLang="en-US" sz="2500" dirty="0" smtClean="0"/>
              <a:t>，即固体的蜡的质量，其中包含了烛身和蜡膜的质量，因此这里的它满足</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zh-CN" altLang="en-US" sz="2500" dirty="0" smtClean="0"/>
              <a:t>，因此模型中的</a:t>
            </a:r>
            <a:r>
              <a:rPr lang="en-US" altLang="zh-CN" sz="2500" dirty="0" smtClean="0">
                <a:solidFill>
                  <a:srgbClr val="FFFF00"/>
                </a:solidFill>
              </a:rPr>
              <a:t>m</a:t>
            </a:r>
            <a:r>
              <a:rPr lang="zh-CN" altLang="en-US" sz="2500" dirty="0" smtClean="0">
                <a:solidFill>
                  <a:srgbClr val="FFFF00"/>
                </a:solidFill>
              </a:rPr>
              <a:t>蜡</a:t>
            </a:r>
            <a:r>
              <a:rPr lang="zh-CN" altLang="en-US" sz="2500" dirty="0" smtClean="0"/>
              <a:t>、</a:t>
            </a:r>
            <a:r>
              <a:rPr lang="en-US" altLang="zh-CN" sz="2500" dirty="0" smtClean="0">
                <a:solidFill>
                  <a:srgbClr val="FFFF00"/>
                </a:solidFill>
              </a:rPr>
              <a:t> V</a:t>
            </a:r>
            <a:r>
              <a:rPr lang="zh-CN" altLang="en-US" sz="2500" dirty="0" smtClean="0">
                <a:solidFill>
                  <a:srgbClr val="FFFF00"/>
                </a:solidFill>
              </a:rPr>
              <a:t>蜡</a:t>
            </a:r>
            <a:r>
              <a:rPr lang="zh-CN" altLang="en-US" sz="2500" dirty="0" smtClean="0"/>
              <a:t>因有相关关系而不再是两个独立的变量。</a:t>
            </a:r>
            <a:r>
              <a:rPr lang="en-US" altLang="zh-CN" sz="2500" dirty="0" smtClean="0"/>
              <a:t>——</a:t>
            </a:r>
            <a:r>
              <a:rPr lang="zh-CN" altLang="en-US" sz="2500" dirty="0" smtClean="0"/>
              <a:t>类似的，也有</a:t>
            </a:r>
            <a:r>
              <a:rPr lang="en-US" altLang="zh-CN" sz="2500" dirty="0" smtClean="0">
                <a:solidFill>
                  <a:srgbClr val="7030A0"/>
                </a:solidFill>
              </a:rPr>
              <a:t>m</a:t>
            </a:r>
            <a:r>
              <a:rPr lang="zh-CN" altLang="en-US" sz="2500" dirty="0" smtClean="0">
                <a:solidFill>
                  <a:srgbClr val="7030A0"/>
                </a:solidFill>
              </a:rPr>
              <a:t>油</a:t>
            </a:r>
            <a:r>
              <a:rPr lang="en-US" altLang="zh-CN" sz="2500" dirty="0" smtClean="0"/>
              <a:t>=</a:t>
            </a:r>
            <a:r>
              <a:rPr lang="en-US" altLang="zh-CN" sz="2500" dirty="0" smtClean="0">
                <a:solidFill>
                  <a:srgbClr val="7030A0"/>
                </a:solidFill>
              </a:rPr>
              <a:t>ρ</a:t>
            </a:r>
            <a:r>
              <a:rPr lang="zh-CN" altLang="en-US" sz="2500" dirty="0" smtClean="0">
                <a:solidFill>
                  <a:srgbClr val="7030A0"/>
                </a:solidFill>
              </a:rPr>
              <a:t>油</a:t>
            </a:r>
            <a:r>
              <a:rPr lang="en-US" altLang="zh-CN" sz="2500" dirty="0" smtClean="0"/>
              <a:t>*</a:t>
            </a:r>
            <a:r>
              <a:rPr lang="en-US" altLang="zh-CN" sz="2500" dirty="0" smtClean="0">
                <a:solidFill>
                  <a:srgbClr val="7030A0"/>
                </a:solidFill>
              </a:rPr>
              <a:t>V</a:t>
            </a:r>
            <a:r>
              <a:rPr lang="zh-CN" altLang="en-US" sz="2500" dirty="0" smtClean="0">
                <a:solidFill>
                  <a:srgbClr val="7030A0"/>
                </a:solidFill>
              </a:rPr>
              <a:t>油</a:t>
            </a:r>
            <a:r>
              <a:rPr lang="en-US" altLang="zh-CN" sz="2500" dirty="0" smtClean="0">
                <a:solidFill>
                  <a:srgbClr val="FF0000"/>
                </a:solidFill>
              </a:rPr>
              <a:t>(2).</a:t>
            </a:r>
            <a:r>
              <a:rPr lang="zh-CN" altLang="en-US" sz="2500" dirty="0" smtClean="0"/>
              <a:t>同样，</a:t>
            </a:r>
            <a:r>
              <a:rPr lang="en-US" altLang="zh-CN" sz="2500" dirty="0" smtClean="0">
                <a:solidFill>
                  <a:srgbClr val="FFFF00"/>
                </a:solidFill>
              </a:rPr>
              <a:t> m</a:t>
            </a:r>
            <a:r>
              <a:rPr lang="zh-CN" altLang="en-US" sz="2500" dirty="0" smtClean="0">
                <a:solidFill>
                  <a:srgbClr val="FFFF00"/>
                </a:solidFill>
              </a:rPr>
              <a:t>蜡</a:t>
            </a:r>
            <a:r>
              <a:rPr lang="en-US" altLang="zh-CN" sz="2500" dirty="0" smtClean="0"/>
              <a:t>+</a:t>
            </a:r>
            <a:r>
              <a:rPr lang="en-US" altLang="zh-CN" sz="2500" dirty="0" smtClean="0">
                <a:solidFill>
                  <a:srgbClr val="7030A0"/>
                </a:solidFill>
              </a:rPr>
              <a:t>m</a:t>
            </a:r>
            <a:r>
              <a:rPr lang="zh-CN" altLang="en-US" sz="2500" dirty="0" smtClean="0">
                <a:solidFill>
                  <a:srgbClr val="7030A0"/>
                </a:solidFill>
              </a:rPr>
              <a:t>油</a:t>
            </a:r>
            <a:r>
              <a:rPr lang="zh-CN" altLang="en-US" sz="2500" dirty="0" smtClean="0"/>
              <a:t>可以看作一个随着燃烧的进行，总量减少的整体，在短时间内，总量保持不变，</a:t>
            </a:r>
            <a:r>
              <a:rPr lang="en-US" altLang="zh-CN" sz="2500" dirty="0" smtClean="0">
                <a:solidFill>
                  <a:srgbClr val="FFFF00"/>
                </a:solidFill>
              </a:rPr>
              <a:t>m</a:t>
            </a:r>
            <a:r>
              <a:rPr lang="zh-CN" altLang="en-US" sz="2500" dirty="0" smtClean="0">
                <a:solidFill>
                  <a:srgbClr val="FFFF00"/>
                </a:solidFill>
              </a:rPr>
              <a:t>蜡</a:t>
            </a:r>
            <a:r>
              <a:rPr lang="zh-CN" altLang="en-US" sz="2500" dirty="0" smtClean="0"/>
              <a:t>与</a:t>
            </a:r>
            <a:r>
              <a:rPr lang="en-US" altLang="zh-CN" sz="2500" dirty="0" smtClean="0">
                <a:solidFill>
                  <a:srgbClr val="7030A0"/>
                </a:solidFill>
              </a:rPr>
              <a:t>m</a:t>
            </a:r>
            <a:r>
              <a:rPr lang="zh-CN" altLang="en-US" sz="2500" dirty="0" smtClean="0">
                <a:solidFill>
                  <a:srgbClr val="7030A0"/>
                </a:solidFill>
              </a:rPr>
              <a:t>油</a:t>
            </a:r>
            <a:r>
              <a:rPr lang="zh-CN" altLang="en-US" sz="2500" dirty="0" smtClean="0"/>
              <a:t>之间可以相互转化。借助这样的相关关系，因此我们可以再将其合并为一个整体，即</a:t>
            </a:r>
            <a:r>
              <a:rPr lang="zh-CN" altLang="en-US" sz="2500" dirty="0" smtClean="0">
                <a:solidFill>
                  <a:srgbClr val="FF0000"/>
                </a:solidFill>
              </a:rPr>
              <a:t>新意义上的</a:t>
            </a:r>
            <a:r>
              <a:rPr lang="en-US" altLang="zh-CN" sz="2500" dirty="0" smtClean="0">
                <a:solidFill>
                  <a:srgbClr val="FFFF00"/>
                </a:solidFill>
              </a:rPr>
              <a:t>m</a:t>
            </a:r>
            <a:r>
              <a:rPr lang="zh-CN" altLang="en-US" sz="2500" dirty="0" smtClean="0">
                <a:solidFill>
                  <a:srgbClr val="FFFF00"/>
                </a:solidFill>
              </a:rPr>
              <a:t>蜡</a:t>
            </a:r>
            <a:r>
              <a:rPr lang="en-US" altLang="zh-CN" sz="2500" dirty="0" smtClean="0">
                <a:solidFill>
                  <a:srgbClr val="FFFF00"/>
                </a:solidFill>
              </a:rPr>
              <a:t>——</a:t>
            </a:r>
            <a:r>
              <a:rPr lang="zh-CN" altLang="en-US" sz="2500" dirty="0" smtClean="0">
                <a:solidFill>
                  <a:srgbClr val="FFFF00"/>
                </a:solidFill>
              </a:rPr>
              <a:t>包括了固体和液体状态的蜡</a:t>
            </a:r>
            <a:r>
              <a:rPr lang="zh-CN" altLang="en-US" sz="2500" dirty="0" smtClean="0"/>
              <a:t>。但由于</a:t>
            </a:r>
            <a:r>
              <a:rPr lang="en-US" altLang="zh-CN" sz="2500" dirty="0" smtClean="0">
                <a:solidFill>
                  <a:srgbClr val="FFFF00"/>
                </a:solidFill>
              </a:rPr>
              <a:t>m</a:t>
            </a:r>
            <a:r>
              <a:rPr lang="zh-CN" altLang="en-US" sz="2500" dirty="0" smtClean="0">
                <a:solidFill>
                  <a:srgbClr val="FFFF00"/>
                </a:solidFill>
              </a:rPr>
              <a:t>蜡</a:t>
            </a:r>
            <a:r>
              <a:rPr lang="zh-CN" altLang="en-US" sz="2500" dirty="0" smtClean="0"/>
              <a:t>意义改变了，则</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zh-CN" altLang="en-US" sz="2500" dirty="0" smtClean="0"/>
              <a:t>不再成立了，</a:t>
            </a:r>
            <a:r>
              <a:rPr lang="en-US" altLang="zh-CN" sz="2500" dirty="0" smtClean="0">
                <a:solidFill>
                  <a:srgbClr val="00B050"/>
                </a:solidFill>
              </a:rPr>
              <a:t> </a:t>
            </a:r>
            <a:r>
              <a:rPr lang="en-US" altLang="zh-CN" sz="2500" dirty="0" smtClean="0">
                <a:solidFill>
                  <a:srgbClr val="7030A0"/>
                </a:solidFill>
              </a:rPr>
              <a:t>m</a:t>
            </a:r>
            <a:r>
              <a:rPr lang="zh-CN" altLang="en-US" sz="2500" dirty="0" smtClean="0">
                <a:solidFill>
                  <a:srgbClr val="7030A0"/>
                </a:solidFill>
              </a:rPr>
              <a:t>油</a:t>
            </a:r>
            <a:r>
              <a:rPr lang="en-US" altLang="zh-CN" sz="2500" dirty="0" smtClean="0"/>
              <a:t>=</a:t>
            </a:r>
            <a:r>
              <a:rPr lang="en-US" altLang="zh-CN" sz="2500" dirty="0" smtClean="0">
                <a:solidFill>
                  <a:srgbClr val="7030A0"/>
                </a:solidFill>
              </a:rPr>
              <a:t>ρ</a:t>
            </a:r>
            <a:r>
              <a:rPr lang="zh-CN" altLang="en-US" sz="2500" dirty="0" smtClean="0">
                <a:solidFill>
                  <a:srgbClr val="7030A0"/>
                </a:solidFill>
              </a:rPr>
              <a:t>油</a:t>
            </a:r>
            <a:r>
              <a:rPr lang="en-US" altLang="zh-CN" sz="2500" dirty="0" smtClean="0"/>
              <a:t>*</a:t>
            </a:r>
            <a:r>
              <a:rPr lang="en-US" altLang="zh-CN" sz="2500" dirty="0" smtClean="0">
                <a:solidFill>
                  <a:srgbClr val="7030A0"/>
                </a:solidFill>
              </a:rPr>
              <a:t>V</a:t>
            </a:r>
            <a:r>
              <a:rPr lang="zh-CN" altLang="en-US" sz="2500" dirty="0" smtClean="0">
                <a:solidFill>
                  <a:srgbClr val="7030A0"/>
                </a:solidFill>
              </a:rPr>
              <a:t>油</a:t>
            </a:r>
            <a:r>
              <a:rPr lang="zh-CN" altLang="en-US" sz="2500" dirty="0" smtClean="0"/>
              <a:t>也因</a:t>
            </a:r>
            <a:r>
              <a:rPr lang="en-US" altLang="zh-CN" sz="2500" dirty="0" smtClean="0">
                <a:solidFill>
                  <a:srgbClr val="7030A0"/>
                </a:solidFill>
              </a:rPr>
              <a:t>m</a:t>
            </a:r>
            <a:r>
              <a:rPr lang="zh-CN" altLang="en-US" sz="2500" dirty="0" smtClean="0">
                <a:solidFill>
                  <a:srgbClr val="7030A0"/>
                </a:solidFill>
              </a:rPr>
              <a:t>油</a:t>
            </a:r>
            <a:r>
              <a:rPr lang="zh-CN" altLang="en-US" sz="2500" dirty="0" smtClean="0"/>
              <a:t>的消失而没有意义了。</a:t>
            </a:r>
            <a:r>
              <a:rPr lang="en-US" altLang="zh-CN" sz="2500" dirty="0" smtClean="0"/>
              <a:t>【</a:t>
            </a:r>
            <a:r>
              <a:rPr lang="zh-CN" altLang="en-US" sz="2500" dirty="0" smtClean="0"/>
              <a:t>这些做法的目的均为缩减变量个数，但不能双管齐下地同时利用两个方法削减，捡了西瓜一定会丢了玉米</a:t>
            </a:r>
            <a:r>
              <a:rPr lang="en-US" altLang="zh-CN" sz="2500" dirty="0" smtClean="0"/>
              <a:t>】</a:t>
            </a:r>
            <a:r>
              <a:rPr lang="en-US" altLang="zh-CN" sz="2500" dirty="0" smtClean="0">
                <a:solidFill>
                  <a:srgbClr val="FF0000"/>
                </a:solidFill>
              </a:rPr>
              <a:t> (3).</a:t>
            </a:r>
            <a:r>
              <a:rPr lang="zh-CN" altLang="en-US" sz="2500" dirty="0" smtClean="0"/>
              <a:t>剩下的</a:t>
            </a:r>
            <a:r>
              <a:rPr lang="en-US" altLang="zh-CN" sz="2500" dirty="0" smtClean="0">
                <a:solidFill>
                  <a:srgbClr val="7030A0"/>
                </a:solidFill>
              </a:rPr>
              <a:t>V</a:t>
            </a:r>
            <a:r>
              <a:rPr lang="zh-CN" altLang="en-US" sz="2500" dirty="0" smtClean="0">
                <a:solidFill>
                  <a:srgbClr val="7030A0"/>
                </a:solidFill>
              </a:rPr>
              <a:t>槽</a:t>
            </a:r>
            <a:r>
              <a:rPr lang="en-US" altLang="zh-CN" sz="2500" dirty="0" smtClean="0"/>
              <a:t>+</a:t>
            </a:r>
            <a:r>
              <a:rPr lang="en-US" altLang="zh-CN" sz="2500" dirty="0" smtClean="0">
                <a:solidFill>
                  <a:srgbClr val="7030A0"/>
                </a:solidFill>
              </a:rPr>
              <a:t>V</a:t>
            </a:r>
            <a:r>
              <a:rPr lang="zh-CN" altLang="en-US" sz="2500" dirty="0" smtClean="0">
                <a:solidFill>
                  <a:srgbClr val="7030A0"/>
                </a:solidFill>
              </a:rPr>
              <a:t>膜</a:t>
            </a:r>
            <a:r>
              <a:rPr lang="en-US" altLang="zh-CN" sz="2500" dirty="0" smtClean="0"/>
              <a:t>+</a:t>
            </a:r>
            <a:r>
              <a:rPr lang="en-US" altLang="zh-CN" sz="2500" dirty="0" smtClean="0">
                <a:solidFill>
                  <a:srgbClr val="7030A0"/>
                </a:solidFill>
              </a:rPr>
              <a:t>V</a:t>
            </a:r>
            <a:r>
              <a:rPr lang="zh-CN" altLang="en-US" sz="2500" dirty="0" smtClean="0">
                <a:solidFill>
                  <a:srgbClr val="7030A0"/>
                </a:solidFill>
              </a:rPr>
              <a:t>油</a:t>
            </a:r>
            <a:r>
              <a:rPr lang="zh-CN" altLang="en-US" sz="2500" dirty="0" smtClean="0"/>
              <a:t>中，影响因子排序：</a:t>
            </a:r>
            <a:r>
              <a:rPr lang="en-US" altLang="zh-CN" sz="2500" dirty="0" smtClean="0">
                <a:solidFill>
                  <a:srgbClr val="7030A0"/>
                </a:solidFill>
              </a:rPr>
              <a:t>V</a:t>
            </a:r>
            <a:r>
              <a:rPr lang="zh-CN" altLang="en-US" sz="2500" dirty="0" smtClean="0">
                <a:solidFill>
                  <a:srgbClr val="7030A0"/>
                </a:solidFill>
              </a:rPr>
              <a:t>膜</a:t>
            </a:r>
            <a:r>
              <a:rPr lang="en-US" altLang="zh-CN" sz="2500" dirty="0" smtClean="0"/>
              <a:t>&gt;</a:t>
            </a:r>
            <a:r>
              <a:rPr lang="en-US" altLang="zh-CN" sz="2500" dirty="0" smtClean="0">
                <a:solidFill>
                  <a:srgbClr val="7030A0"/>
                </a:solidFill>
              </a:rPr>
              <a:t>V</a:t>
            </a:r>
            <a:r>
              <a:rPr lang="zh-CN" altLang="en-US" sz="2500" dirty="0" smtClean="0">
                <a:solidFill>
                  <a:srgbClr val="7030A0"/>
                </a:solidFill>
              </a:rPr>
              <a:t>槽</a:t>
            </a:r>
            <a:r>
              <a:rPr lang="en-US" altLang="zh-CN" sz="2500" dirty="0" smtClean="0"/>
              <a:t>&gt;</a:t>
            </a:r>
            <a:r>
              <a:rPr lang="en-US" altLang="zh-CN" sz="2500" dirty="0" smtClean="0">
                <a:solidFill>
                  <a:srgbClr val="7030A0"/>
                </a:solidFill>
              </a:rPr>
              <a:t>V</a:t>
            </a:r>
            <a:r>
              <a:rPr lang="zh-CN" altLang="en-US" sz="2500" dirty="0" smtClean="0">
                <a:solidFill>
                  <a:srgbClr val="7030A0"/>
                </a:solidFill>
              </a:rPr>
              <a:t>油</a:t>
            </a:r>
            <a:r>
              <a:rPr lang="zh-CN" altLang="en-US" sz="2500" dirty="0" smtClean="0"/>
              <a:t>。我们进一步将</a:t>
            </a:r>
            <a:r>
              <a:rPr lang="en-US" altLang="zh-CN" sz="2500" dirty="0" smtClean="0">
                <a:solidFill>
                  <a:srgbClr val="7030A0"/>
                </a:solidFill>
              </a:rPr>
              <a:t>V</a:t>
            </a:r>
            <a:r>
              <a:rPr lang="zh-CN" altLang="en-US" sz="2500" dirty="0" smtClean="0">
                <a:solidFill>
                  <a:srgbClr val="7030A0"/>
                </a:solidFill>
              </a:rPr>
              <a:t>槽</a:t>
            </a:r>
            <a:r>
              <a:rPr lang="en-US" altLang="zh-CN" sz="2500" dirty="0" smtClean="0"/>
              <a:t>+</a:t>
            </a:r>
            <a:r>
              <a:rPr lang="en-US" altLang="zh-CN" sz="2500" dirty="0" smtClean="0">
                <a:solidFill>
                  <a:srgbClr val="7030A0"/>
                </a:solidFill>
              </a:rPr>
              <a:t>V</a:t>
            </a:r>
            <a:r>
              <a:rPr lang="zh-CN" altLang="en-US" sz="2500" dirty="0" smtClean="0">
                <a:solidFill>
                  <a:srgbClr val="7030A0"/>
                </a:solidFill>
              </a:rPr>
              <a:t>油</a:t>
            </a:r>
            <a:r>
              <a:rPr lang="zh-CN" altLang="en-US" sz="2500" dirty="0" smtClean="0"/>
              <a:t>合并为</a:t>
            </a:r>
            <a:r>
              <a:rPr lang="zh-CN" altLang="en-US" sz="2500" dirty="0" smtClean="0">
                <a:solidFill>
                  <a:srgbClr val="FF0000"/>
                </a:solidFill>
              </a:rPr>
              <a:t>新意义上的</a:t>
            </a:r>
            <a:r>
              <a:rPr lang="en-US" altLang="zh-CN" sz="2500" dirty="0" smtClean="0">
                <a:solidFill>
                  <a:srgbClr val="7030A0"/>
                </a:solidFill>
              </a:rPr>
              <a:t>V</a:t>
            </a:r>
            <a:r>
              <a:rPr lang="zh-CN" altLang="en-US" sz="2500" dirty="0" smtClean="0">
                <a:solidFill>
                  <a:srgbClr val="7030A0"/>
                </a:solidFill>
              </a:rPr>
              <a:t>槽</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en-US" altLang="zh-CN" sz="2500" dirty="0" smtClean="0">
                <a:solidFill>
                  <a:srgbClr val="FF0000"/>
                </a:solidFill>
              </a:rPr>
              <a:t>(4).</a:t>
            </a:r>
            <a:r>
              <a:rPr lang="zh-CN" altLang="en-US" sz="2500" dirty="0" smtClean="0"/>
              <a:t>从头到尾相当于我们通过合并</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7030A0"/>
                </a:solidFill>
              </a:rPr>
              <a:t>m</a:t>
            </a:r>
            <a:r>
              <a:rPr lang="zh-CN" altLang="en-US" sz="2500" dirty="0" smtClean="0">
                <a:solidFill>
                  <a:srgbClr val="7030A0"/>
                </a:solidFill>
              </a:rPr>
              <a:t>油</a:t>
            </a:r>
            <a:r>
              <a:rPr lang="zh-CN" altLang="en-US" sz="2500" dirty="0" smtClean="0"/>
              <a:t>减少了一个变量，又合并</a:t>
            </a:r>
            <a:r>
              <a:rPr lang="en-US" altLang="zh-CN" sz="2500" dirty="0" smtClean="0">
                <a:solidFill>
                  <a:srgbClr val="7030A0"/>
                </a:solidFill>
              </a:rPr>
              <a:t>V</a:t>
            </a:r>
            <a:r>
              <a:rPr lang="zh-CN" altLang="en-US" sz="2500" dirty="0" smtClean="0">
                <a:solidFill>
                  <a:srgbClr val="7030A0"/>
                </a:solidFill>
              </a:rPr>
              <a:t>槽</a:t>
            </a:r>
            <a:r>
              <a:rPr lang="en-US" altLang="zh-CN" sz="2500" dirty="0" smtClean="0"/>
              <a:t>+</a:t>
            </a:r>
            <a:r>
              <a:rPr lang="en-US" altLang="zh-CN" sz="2500" dirty="0" smtClean="0">
                <a:solidFill>
                  <a:srgbClr val="7030A0"/>
                </a:solidFill>
              </a:rPr>
              <a:t>V</a:t>
            </a:r>
            <a:r>
              <a:rPr lang="zh-CN" altLang="en-US" sz="2500" dirty="0" smtClean="0">
                <a:solidFill>
                  <a:srgbClr val="7030A0"/>
                </a:solidFill>
              </a:rPr>
              <a:t>油</a:t>
            </a:r>
            <a:r>
              <a:rPr lang="zh-CN" altLang="en-US" sz="2500" dirty="0" smtClean="0"/>
              <a:t>减少了一个变量，总体上和利用另一层面的相关关系</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FFFF00"/>
                </a:solidFill>
              </a:rPr>
              <a:t>ρ</a:t>
            </a:r>
            <a:r>
              <a:rPr lang="zh-CN" altLang="en-US" sz="2500" dirty="0" smtClean="0">
                <a:solidFill>
                  <a:srgbClr val="FFFF00"/>
                </a:solidFill>
              </a:rPr>
              <a:t>蜡</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zh-CN" altLang="en-US" sz="2500" dirty="0" smtClean="0"/>
              <a:t>和</a:t>
            </a:r>
            <a:r>
              <a:rPr lang="en-US" altLang="zh-CN" sz="2500" dirty="0" smtClean="0">
                <a:solidFill>
                  <a:srgbClr val="7030A0"/>
                </a:solidFill>
              </a:rPr>
              <a:t>m</a:t>
            </a:r>
            <a:r>
              <a:rPr lang="zh-CN" altLang="en-US" sz="2500" dirty="0" smtClean="0">
                <a:solidFill>
                  <a:srgbClr val="7030A0"/>
                </a:solidFill>
              </a:rPr>
              <a:t>油</a:t>
            </a:r>
            <a:r>
              <a:rPr lang="en-US" altLang="zh-CN" sz="2500" dirty="0" smtClean="0"/>
              <a:t>=</a:t>
            </a:r>
            <a:r>
              <a:rPr lang="en-US" altLang="zh-CN" sz="2500" dirty="0" smtClean="0">
                <a:solidFill>
                  <a:srgbClr val="7030A0"/>
                </a:solidFill>
              </a:rPr>
              <a:t>ρ</a:t>
            </a:r>
            <a:r>
              <a:rPr lang="zh-CN" altLang="en-US" sz="2500" dirty="0" smtClean="0">
                <a:solidFill>
                  <a:srgbClr val="7030A0"/>
                </a:solidFill>
              </a:rPr>
              <a:t>油</a:t>
            </a:r>
            <a:r>
              <a:rPr lang="en-US" altLang="zh-CN" sz="2500" dirty="0" smtClean="0"/>
              <a:t>*</a:t>
            </a:r>
            <a:r>
              <a:rPr lang="en-US" altLang="zh-CN" sz="2500" dirty="0" smtClean="0">
                <a:solidFill>
                  <a:srgbClr val="7030A0"/>
                </a:solidFill>
              </a:rPr>
              <a:t>V</a:t>
            </a:r>
            <a:r>
              <a:rPr lang="zh-CN" altLang="en-US" sz="2500" dirty="0" smtClean="0">
                <a:solidFill>
                  <a:srgbClr val="7030A0"/>
                </a:solidFill>
              </a:rPr>
              <a:t>油</a:t>
            </a:r>
            <a:r>
              <a:rPr lang="zh-CN" altLang="en-US" sz="2500" dirty="0" smtClean="0"/>
              <a:t>减少两个变量是等价的。</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80528" y="332656"/>
            <a:ext cx="9144000" cy="1708160"/>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en-US" altLang="zh-CN" sz="2500" dirty="0" smtClean="0"/>
              <a:t>3.</a:t>
            </a:r>
            <a:r>
              <a:rPr lang="zh-CN" altLang="en-US" sz="2500" dirty="0" smtClean="0">
                <a:solidFill>
                  <a:schemeClr val="accent4"/>
                </a:solidFill>
              </a:rPr>
              <a:t>新的意义下的简化公式</a:t>
            </a:r>
            <a:r>
              <a:rPr lang="zh-CN" altLang="en-US" sz="2500" dirty="0" smtClean="0"/>
              <a:t>：</a:t>
            </a:r>
            <a:r>
              <a:rPr lang="en-US" altLang="zh-CN" sz="2500" dirty="0" smtClean="0">
                <a:solidFill>
                  <a:srgbClr val="FF0000"/>
                </a:solidFill>
              </a:rPr>
              <a:t>ρ</a:t>
            </a:r>
            <a:r>
              <a:rPr lang="zh-CN" altLang="en-US" sz="2500" dirty="0" smtClean="0">
                <a:solidFill>
                  <a:srgbClr val="FF0000"/>
                </a:solidFill>
              </a:rPr>
              <a:t>系</a:t>
            </a:r>
            <a:r>
              <a:rPr lang="en-US" altLang="zh-CN" sz="2500" dirty="0" smtClean="0"/>
              <a:t>=(</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chemeClr val="accent4"/>
                </a:solidFill>
              </a:rPr>
              <a:t>m</a:t>
            </a:r>
            <a:r>
              <a:rPr lang="zh-CN" altLang="en-US" sz="2500" dirty="0" smtClean="0">
                <a:solidFill>
                  <a:schemeClr val="accent4"/>
                </a:solidFill>
              </a:rPr>
              <a:t>物</a:t>
            </a:r>
            <a:r>
              <a:rPr lang="en-US" altLang="zh-CN" sz="2500" dirty="0" smtClean="0"/>
              <a:t>)/(</a:t>
            </a:r>
            <a:r>
              <a:rPr lang="en-US" altLang="zh-CN" sz="2500" dirty="0" smtClean="0">
                <a:solidFill>
                  <a:srgbClr val="FFFF00"/>
                </a:solidFill>
              </a:rPr>
              <a:t>V</a:t>
            </a:r>
            <a:r>
              <a:rPr lang="zh-CN" altLang="en-US" sz="2500" dirty="0" smtClean="0">
                <a:solidFill>
                  <a:srgbClr val="FFFF00"/>
                </a:solidFill>
              </a:rPr>
              <a:t>蜡</a:t>
            </a:r>
            <a:r>
              <a:rPr lang="en-US" altLang="zh-CN" sz="2500" dirty="0" smtClean="0"/>
              <a:t>+</a:t>
            </a:r>
            <a:r>
              <a:rPr lang="en-US" altLang="zh-CN" sz="2500" dirty="0" smtClean="0">
                <a:solidFill>
                  <a:schemeClr val="accent4"/>
                </a:solidFill>
              </a:rPr>
              <a:t>V</a:t>
            </a:r>
            <a:r>
              <a:rPr lang="zh-CN" altLang="en-US" sz="2500" dirty="0" smtClean="0">
                <a:solidFill>
                  <a:schemeClr val="accent4"/>
                </a:solidFill>
              </a:rPr>
              <a:t>物</a:t>
            </a:r>
            <a:r>
              <a:rPr lang="en-US" altLang="zh-CN" sz="2500" dirty="0" smtClean="0"/>
              <a:t>+</a:t>
            </a:r>
            <a:r>
              <a:rPr lang="en-US" altLang="zh-CN" sz="2500" dirty="0" smtClean="0">
                <a:solidFill>
                  <a:srgbClr val="7030A0"/>
                </a:solidFill>
              </a:rPr>
              <a:t>V</a:t>
            </a:r>
            <a:r>
              <a:rPr lang="zh-CN" altLang="en-US" sz="2500" dirty="0" smtClean="0">
                <a:solidFill>
                  <a:srgbClr val="7030A0"/>
                </a:solidFill>
              </a:rPr>
              <a:t>槽</a:t>
            </a:r>
            <a:r>
              <a:rPr lang="en-US" altLang="zh-CN" sz="2500" dirty="0" smtClean="0"/>
              <a:t>+</a:t>
            </a:r>
            <a:r>
              <a:rPr lang="en-US" altLang="zh-CN" sz="2500" dirty="0" smtClean="0">
                <a:solidFill>
                  <a:srgbClr val="7030A0"/>
                </a:solidFill>
              </a:rPr>
              <a:t>V</a:t>
            </a:r>
            <a:r>
              <a:rPr lang="zh-CN" altLang="en-US" sz="2500" dirty="0" smtClean="0">
                <a:solidFill>
                  <a:srgbClr val="7030A0"/>
                </a:solidFill>
              </a:rPr>
              <a:t>膜</a:t>
            </a:r>
            <a:r>
              <a:rPr lang="en-US" altLang="zh-CN" sz="2500" dirty="0" smtClean="0"/>
              <a:t>) </a:t>
            </a:r>
          </a:p>
          <a:p>
            <a:pPr marL="342900" lvl="0" indent="-342900">
              <a:spcBef>
                <a:spcPct val="20000"/>
              </a:spcBef>
              <a:buClr>
                <a:schemeClr val="tx2"/>
              </a:buClr>
              <a:buSzPct val="60000"/>
              <a:buFont typeface="Wingdings 2"/>
              <a:buChar char=""/>
              <a:defRPr/>
            </a:pPr>
            <a:r>
              <a:rPr lang="zh-CN" altLang="en-US" sz="2500" dirty="0" smtClean="0"/>
              <a:t>其中：</a:t>
            </a:r>
            <a:r>
              <a:rPr lang="en-US" altLang="zh-CN" sz="2500" dirty="0" smtClean="0">
                <a:solidFill>
                  <a:srgbClr val="FFFF00"/>
                </a:solidFill>
              </a:rPr>
              <a:t>m</a:t>
            </a:r>
            <a:r>
              <a:rPr lang="zh-CN" altLang="en-US" sz="2500" dirty="0" smtClean="0">
                <a:solidFill>
                  <a:srgbClr val="FFFF00"/>
                </a:solidFill>
              </a:rPr>
              <a:t>蜡</a:t>
            </a:r>
            <a:r>
              <a:rPr lang="en-US" altLang="zh-CN" sz="2500" dirty="0" smtClean="0"/>
              <a:t>=</a:t>
            </a:r>
            <a:r>
              <a:rPr lang="en-US" altLang="zh-CN" sz="2500" dirty="0" smtClean="0">
                <a:solidFill>
                  <a:srgbClr val="FFFF00"/>
                </a:solidFill>
              </a:rPr>
              <a:t>m</a:t>
            </a:r>
            <a:r>
              <a:rPr lang="zh-CN" altLang="en-US" sz="2500" dirty="0" smtClean="0">
                <a:solidFill>
                  <a:srgbClr val="FFFF00"/>
                </a:solidFill>
              </a:rPr>
              <a:t>固</a:t>
            </a:r>
            <a:r>
              <a:rPr lang="en-US" altLang="zh-CN" sz="2500" dirty="0" smtClean="0"/>
              <a:t>+</a:t>
            </a:r>
            <a:r>
              <a:rPr lang="en-US" altLang="zh-CN" sz="2500" dirty="0" smtClean="0">
                <a:solidFill>
                  <a:srgbClr val="7030A0"/>
                </a:solidFill>
              </a:rPr>
              <a:t>m</a:t>
            </a:r>
            <a:r>
              <a:rPr lang="zh-CN" altLang="en-US" sz="2500" dirty="0" smtClean="0">
                <a:solidFill>
                  <a:srgbClr val="7030A0"/>
                </a:solidFill>
              </a:rPr>
              <a:t>油</a:t>
            </a:r>
            <a:r>
              <a:rPr lang="en-US" altLang="zh-CN" sz="2500" dirty="0" smtClean="0"/>
              <a:t>=</a:t>
            </a:r>
            <a:r>
              <a:rPr lang="en-US" altLang="zh-CN" sz="2500" dirty="0" smtClean="0">
                <a:solidFill>
                  <a:srgbClr val="FFFF00"/>
                </a:solidFill>
              </a:rPr>
              <a:t>m</a:t>
            </a:r>
            <a:r>
              <a:rPr lang="zh-CN" altLang="en-US" sz="2500" dirty="0" smtClean="0">
                <a:solidFill>
                  <a:srgbClr val="FFFF00"/>
                </a:solidFill>
              </a:rPr>
              <a:t>身</a:t>
            </a:r>
            <a:r>
              <a:rPr lang="en-US" altLang="zh-CN" sz="2500" dirty="0" smtClean="0"/>
              <a:t>+</a:t>
            </a:r>
            <a:r>
              <a:rPr lang="en-US" altLang="zh-CN" sz="2500" dirty="0" smtClean="0">
                <a:solidFill>
                  <a:srgbClr val="FFFF00"/>
                </a:solidFill>
              </a:rPr>
              <a:t>m</a:t>
            </a:r>
            <a:r>
              <a:rPr lang="zh-CN" altLang="en-US" sz="2500" dirty="0" smtClean="0">
                <a:solidFill>
                  <a:srgbClr val="FFFF00"/>
                </a:solidFill>
              </a:rPr>
              <a:t>膜</a:t>
            </a:r>
            <a:r>
              <a:rPr lang="en-US" altLang="zh-CN" sz="2500" dirty="0" smtClean="0"/>
              <a:t>+</a:t>
            </a:r>
            <a:r>
              <a:rPr lang="en-US" altLang="zh-CN" sz="2500" dirty="0" smtClean="0">
                <a:solidFill>
                  <a:srgbClr val="7030A0"/>
                </a:solidFill>
              </a:rPr>
              <a:t>m</a:t>
            </a:r>
            <a:r>
              <a:rPr lang="zh-CN" altLang="en-US" sz="2500" dirty="0" smtClean="0">
                <a:solidFill>
                  <a:srgbClr val="7030A0"/>
                </a:solidFill>
              </a:rPr>
              <a:t>油</a:t>
            </a:r>
            <a:r>
              <a:rPr lang="zh-CN" altLang="en-US" sz="2500" dirty="0" smtClean="0"/>
              <a:t>；</a:t>
            </a:r>
            <a:r>
              <a:rPr lang="en-US" altLang="zh-CN" sz="2500" dirty="0" smtClean="0">
                <a:solidFill>
                  <a:schemeClr val="accent4"/>
                </a:solidFill>
              </a:rPr>
              <a:t>V</a:t>
            </a:r>
            <a:r>
              <a:rPr lang="zh-CN" altLang="en-US" sz="2500" dirty="0" smtClean="0">
                <a:solidFill>
                  <a:schemeClr val="accent4"/>
                </a:solidFill>
              </a:rPr>
              <a:t>物</a:t>
            </a:r>
            <a:r>
              <a:rPr lang="en-US" altLang="zh-CN" sz="2500" dirty="0" smtClean="0"/>
              <a:t>=</a:t>
            </a:r>
            <a:r>
              <a:rPr lang="en-US" altLang="zh-CN" sz="2500" dirty="0" smtClean="0">
                <a:solidFill>
                  <a:schemeClr val="accent4"/>
                </a:solidFill>
              </a:rPr>
              <a:t>V</a:t>
            </a:r>
            <a:r>
              <a:rPr lang="zh-CN" altLang="en-US" sz="2500" dirty="0" smtClean="0">
                <a:solidFill>
                  <a:schemeClr val="accent4"/>
                </a:solidFill>
              </a:rPr>
              <a:t>重物</a:t>
            </a:r>
            <a:r>
              <a:rPr lang="en-US" altLang="zh-CN" sz="2500" dirty="0" smtClean="0"/>
              <a:t>+</a:t>
            </a:r>
            <a:r>
              <a:rPr lang="en-US" altLang="zh-CN" sz="2500" dirty="0" smtClean="0">
                <a:solidFill>
                  <a:schemeClr val="accent4"/>
                </a:solidFill>
              </a:rPr>
              <a:t>V</a:t>
            </a:r>
            <a:r>
              <a:rPr lang="zh-CN" altLang="en-US" sz="2500" dirty="0" smtClean="0">
                <a:solidFill>
                  <a:schemeClr val="accent4"/>
                </a:solidFill>
              </a:rPr>
              <a:t>气</a:t>
            </a:r>
            <a:r>
              <a:rPr lang="zh-CN" altLang="en-US" sz="2500" dirty="0" smtClean="0"/>
              <a:t>；</a:t>
            </a:r>
            <a:r>
              <a:rPr lang="en-US" altLang="zh-CN" sz="2500" dirty="0" smtClean="0">
                <a:solidFill>
                  <a:srgbClr val="7030A0"/>
                </a:solidFill>
              </a:rPr>
              <a:t> V</a:t>
            </a:r>
            <a:r>
              <a:rPr lang="zh-CN" altLang="en-US" sz="2500" dirty="0" smtClean="0">
                <a:solidFill>
                  <a:srgbClr val="7030A0"/>
                </a:solidFill>
              </a:rPr>
              <a:t>槽</a:t>
            </a:r>
            <a:r>
              <a:rPr lang="en-US" altLang="zh-CN" sz="2500" dirty="0" smtClean="0"/>
              <a:t>=</a:t>
            </a:r>
            <a:r>
              <a:rPr lang="en-US" altLang="zh-CN" sz="2500" dirty="0" smtClean="0">
                <a:solidFill>
                  <a:srgbClr val="7030A0"/>
                </a:solidFill>
              </a:rPr>
              <a:t>V</a:t>
            </a:r>
            <a:r>
              <a:rPr lang="zh-CN" altLang="en-US" sz="2500" dirty="0" smtClean="0">
                <a:solidFill>
                  <a:srgbClr val="7030A0"/>
                </a:solidFill>
              </a:rPr>
              <a:t>槽中气</a:t>
            </a:r>
            <a:r>
              <a:rPr lang="en-US" altLang="zh-CN" sz="2500" dirty="0" smtClean="0"/>
              <a:t>+</a:t>
            </a:r>
            <a:r>
              <a:rPr lang="en-US" altLang="zh-CN" sz="2500" dirty="0" smtClean="0">
                <a:solidFill>
                  <a:srgbClr val="7030A0"/>
                </a:solidFill>
              </a:rPr>
              <a:t>V</a:t>
            </a:r>
            <a:r>
              <a:rPr lang="zh-CN" altLang="en-US" sz="2500" dirty="0" smtClean="0">
                <a:solidFill>
                  <a:srgbClr val="7030A0"/>
                </a:solidFill>
              </a:rPr>
              <a:t>油</a:t>
            </a:r>
            <a:r>
              <a:rPr lang="en-US" altLang="zh-CN" sz="2500" dirty="0" smtClean="0">
                <a:solidFill>
                  <a:srgbClr val="7030A0"/>
                </a:solidFill>
              </a:rPr>
              <a:t>(V</a:t>
            </a:r>
            <a:r>
              <a:rPr lang="zh-CN" altLang="en-US" sz="2500" dirty="0" smtClean="0">
                <a:solidFill>
                  <a:srgbClr val="7030A0"/>
                </a:solidFill>
              </a:rPr>
              <a:t>槽中液</a:t>
            </a:r>
            <a:r>
              <a:rPr lang="en-US" altLang="zh-CN" sz="2500" dirty="0" smtClean="0">
                <a:solidFill>
                  <a:srgbClr val="7030A0"/>
                </a:solidFill>
              </a:rPr>
              <a:t>)</a:t>
            </a:r>
            <a:r>
              <a:rPr lang="zh-CN" altLang="en-US" sz="2500" dirty="0" smtClean="0"/>
              <a:t>。</a:t>
            </a:r>
          </a:p>
        </p:txBody>
      </p:sp>
      <p:sp>
        <p:nvSpPr>
          <p:cNvPr id="3" name="矩形 2"/>
          <p:cNvSpPr/>
          <p:nvPr/>
        </p:nvSpPr>
        <p:spPr>
          <a:xfrm>
            <a:off x="-180528" y="2925232"/>
            <a:ext cx="9144000" cy="2015936"/>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en-US" altLang="zh-CN" sz="2500" dirty="0" smtClean="0"/>
              <a:t>1.</a:t>
            </a:r>
            <a:r>
              <a:rPr lang="zh-CN" altLang="en-US" sz="2500" dirty="0" smtClean="0"/>
              <a:t>为了允许我们侧面观察和记录蜡烛水下</a:t>
            </a:r>
            <a:r>
              <a:rPr lang="en-US" altLang="zh-CN" sz="2500" dirty="0" smtClean="0"/>
              <a:t>or</a:t>
            </a:r>
            <a:r>
              <a:rPr lang="zh-CN" altLang="en-US" sz="2500" dirty="0" smtClean="0"/>
              <a:t>总体长度的随时间的变化</a:t>
            </a:r>
            <a:r>
              <a:rPr lang="en-US" altLang="zh-CN" sz="2500" dirty="0" smtClean="0"/>
              <a:t>(</a:t>
            </a:r>
            <a:r>
              <a:rPr lang="zh-CN" altLang="en-US" sz="2500" dirty="0" smtClean="0"/>
              <a:t>从水面上方看的话，看到的蜡烛底端的像比实际的高，蜡烛变短了；虽然我们能够用尺子来衡量，但读数也是斜着的，因此很难保证我们记录了真实的蜡烛</a:t>
            </a:r>
            <a:r>
              <a:rPr lang="en-US" altLang="zh-CN" sz="2500" dirty="0" smtClean="0"/>
              <a:t>(</a:t>
            </a:r>
            <a:r>
              <a:rPr lang="zh-CN" altLang="en-US" sz="2500" dirty="0" smtClean="0"/>
              <a:t>水下</a:t>
            </a:r>
            <a:r>
              <a:rPr lang="en-US" altLang="zh-CN" sz="2500" dirty="0" smtClean="0"/>
              <a:t>)</a:t>
            </a:r>
            <a:r>
              <a:rPr lang="zh-CN" altLang="en-US" sz="2500" dirty="0" smtClean="0"/>
              <a:t>长度</a:t>
            </a:r>
            <a:r>
              <a:rPr lang="en-US" altLang="zh-CN" sz="2500" dirty="0" smtClean="0"/>
              <a:t>)——</a:t>
            </a:r>
            <a:r>
              <a:rPr lang="zh-CN" altLang="en-US" sz="2500" dirty="0" smtClean="0">
                <a:solidFill>
                  <a:srgbClr val="FFFF00"/>
                </a:solidFill>
              </a:rPr>
              <a:t>我们或许得买个小玻璃鱼缸盛水</a:t>
            </a:r>
            <a:r>
              <a:rPr lang="zh-CN" altLang="en-US" sz="2500" dirty="0" smtClean="0"/>
              <a:t>。</a:t>
            </a:r>
          </a:p>
        </p:txBody>
      </p:sp>
      <p:sp>
        <p:nvSpPr>
          <p:cNvPr id="5" name="标题 1"/>
          <p:cNvSpPr>
            <a:spLocks noGrp="1"/>
          </p:cNvSpPr>
          <p:nvPr>
            <p:ph type="title"/>
          </p:nvPr>
        </p:nvSpPr>
        <p:spPr>
          <a:xfrm>
            <a:off x="2257400" y="1628800"/>
            <a:ext cx="4546848" cy="1143000"/>
          </a:xfrm>
        </p:spPr>
        <p:txBody>
          <a:bodyPr>
            <a:normAutofit/>
          </a:bodyPr>
          <a:lstStyle/>
          <a:p>
            <a:r>
              <a:rPr lang="zh-CN" altLang="en-US" dirty="0" smtClean="0"/>
              <a:t>一些实验改进意见</a:t>
            </a:r>
            <a:endParaRPr lang="zh-CN" altLang="en-US" dirty="0"/>
          </a:p>
        </p:txBody>
      </p:sp>
      <p:sp>
        <p:nvSpPr>
          <p:cNvPr id="6" name="矩形 5"/>
          <p:cNvSpPr/>
          <p:nvPr/>
        </p:nvSpPr>
        <p:spPr>
          <a:xfrm>
            <a:off x="-180528" y="5062825"/>
            <a:ext cx="9144000" cy="1246495"/>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en-US" altLang="zh-CN" sz="2500" dirty="0" smtClean="0"/>
              <a:t>2.</a:t>
            </a:r>
            <a:r>
              <a:rPr lang="zh-CN" altLang="en-US" sz="2500" dirty="0" smtClean="0"/>
              <a:t>防止烛焰扰动，并又能观察到烛焰</a:t>
            </a:r>
            <a:r>
              <a:rPr lang="en-US" altLang="zh-CN" sz="2500" dirty="0" smtClean="0"/>
              <a:t>——</a:t>
            </a:r>
            <a:r>
              <a:rPr lang="zh-CN" altLang="en-US" sz="2500" dirty="0" smtClean="0"/>
              <a:t>我们需要个</a:t>
            </a:r>
            <a:r>
              <a:rPr lang="zh-CN" altLang="en-US" sz="2500" dirty="0" smtClean="0">
                <a:solidFill>
                  <a:srgbClr val="FFFF00"/>
                </a:solidFill>
              </a:rPr>
              <a:t>大的玻璃鱼缸，砖块垫着大鱼缸上口边缘地倒扣在正放的小鱼缸上</a:t>
            </a:r>
            <a:r>
              <a:rPr lang="zh-CN" altLang="en-US" sz="2500" dirty="0" smtClean="0"/>
              <a:t>，并允许氧气进入和燃烧废弃溢出，即保证燃烧条件。</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dissolv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07504" y="260648"/>
            <a:ext cx="9144000" cy="5478423"/>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en-US" altLang="zh-CN" sz="2500" dirty="0" smtClean="0"/>
              <a:t>3.</a:t>
            </a:r>
            <a:r>
              <a:rPr lang="zh-CN" altLang="en-US" sz="2500" dirty="0" smtClean="0"/>
              <a:t>由于实验周期时间长，即一个实验持续进行的时间大约为</a:t>
            </a:r>
            <a:r>
              <a:rPr lang="en-US" altLang="zh-CN" sz="2500" dirty="0" smtClean="0"/>
              <a:t>4~5</a:t>
            </a:r>
            <a:r>
              <a:rPr lang="zh-CN" altLang="en-US" sz="2500" dirty="0" smtClean="0"/>
              <a:t>个小时，因此我们作为一个团队没法整体地高频率记录数据，虽然可以高频率地分工派人轮流记录实验数据，但是这样实验变量会增多</a:t>
            </a:r>
            <a:r>
              <a:rPr lang="en-US" altLang="zh-CN" sz="2500" dirty="0" smtClean="0"/>
              <a:t>(</a:t>
            </a:r>
            <a:r>
              <a:rPr lang="zh-CN" altLang="en-US" sz="2500" dirty="0" smtClean="0"/>
              <a:t>即记录的人不一样</a:t>
            </a:r>
            <a:r>
              <a:rPr lang="en-US" altLang="zh-CN" sz="2500" dirty="0" smtClean="0"/>
              <a:t>)</a:t>
            </a:r>
            <a:r>
              <a:rPr lang="zh-CN" altLang="en-US" sz="2500" dirty="0" smtClean="0"/>
              <a:t>，导致实验数据的可信度降低</a:t>
            </a:r>
            <a:r>
              <a:rPr lang="en-US" altLang="zh-CN" sz="2500" dirty="0" smtClean="0"/>
              <a:t>(</a:t>
            </a:r>
            <a:r>
              <a:rPr lang="zh-CN" altLang="en-US" sz="2500" dirty="0" smtClean="0"/>
              <a:t>可能是我不太信任外人所测的数据</a:t>
            </a:r>
            <a:r>
              <a:rPr lang="en-US" altLang="zh-CN" sz="2500" dirty="0" smtClean="0"/>
              <a:t>)</a:t>
            </a:r>
            <a:r>
              <a:rPr lang="zh-CN" altLang="en-US" sz="2500" dirty="0" smtClean="0"/>
              <a:t>。因此，实验中我们是每隔一个小时记录一次数据</a:t>
            </a:r>
            <a:r>
              <a:rPr lang="en-US" altLang="zh-CN" sz="2500" dirty="0" smtClean="0"/>
              <a:t>(</a:t>
            </a:r>
            <a:r>
              <a:rPr lang="zh-CN" altLang="en-US" sz="2500" dirty="0" smtClean="0"/>
              <a:t>这里是指拍照和摄影，暂时没测数据，因为第一次实验并不知道测哪方面的数据，也不知道对于此实验来说，何为有效数据</a:t>
            </a:r>
            <a:r>
              <a:rPr lang="en-US" altLang="zh-CN" sz="2500" dirty="0" smtClean="0"/>
              <a:t>(</a:t>
            </a:r>
            <a:r>
              <a:rPr lang="zh-CN" altLang="en-US" sz="2500" dirty="0" smtClean="0"/>
              <a:t>若盲目测的话，不仅测量的数据没有得到正确的利用而辜负了测量，而且还浪费了时间，使得实验的目的性和针对性不太强</a:t>
            </a:r>
            <a:r>
              <a:rPr lang="en-US" altLang="zh-CN" sz="2500" dirty="0" smtClean="0"/>
              <a:t>)</a:t>
            </a:r>
            <a:r>
              <a:rPr lang="zh-CN" altLang="en-US" sz="2500" dirty="0" smtClean="0"/>
              <a:t>，并且即使想测也测不了</a:t>
            </a:r>
            <a:r>
              <a:rPr lang="en-US" altLang="zh-CN" sz="2500" dirty="0" smtClean="0"/>
              <a:t>——</a:t>
            </a:r>
            <a:r>
              <a:rPr lang="zh-CN" altLang="en-US" sz="2500" dirty="0" smtClean="0"/>
              <a:t>设备条件不允许</a:t>
            </a:r>
            <a:r>
              <a:rPr lang="en-US" altLang="zh-CN" sz="2500" dirty="0" smtClean="0"/>
              <a:t>)</a:t>
            </a:r>
            <a:r>
              <a:rPr lang="zh-CN" altLang="en-US" sz="2500" dirty="0" smtClean="0"/>
              <a:t>。</a:t>
            </a:r>
            <a:r>
              <a:rPr lang="en-US" altLang="zh-CN" sz="2500" dirty="0" smtClean="0"/>
              <a:t>——</a:t>
            </a:r>
            <a:r>
              <a:rPr lang="zh-CN" altLang="en-US" sz="2500" dirty="0" smtClean="0"/>
              <a:t>因此，如果条件允许的话，接</a:t>
            </a:r>
            <a:r>
              <a:rPr lang="zh-CN" altLang="en-US" sz="2500" dirty="0" smtClean="0">
                <a:solidFill>
                  <a:srgbClr val="FFFF00"/>
                </a:solidFill>
              </a:rPr>
              <a:t>一个可长时间曝光延时摄影的摄像机帮我们记录数据更好</a:t>
            </a:r>
            <a:r>
              <a:rPr lang="zh-CN" altLang="en-US" sz="2500" dirty="0" smtClean="0"/>
              <a:t>。这样由于人工操作所引起的失误会减小，并且我们会剩余更多的时间和人力资源被分配来分析数据，而不是浪费在测量数据上。</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69067"/>
            <a:ext cx="8892480" cy="1215717"/>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4800" dirty="0" smtClean="0">
                <a:solidFill>
                  <a:srgbClr val="FFFF00"/>
                </a:solidFill>
              </a:rPr>
              <a:t>重物</a:t>
            </a:r>
            <a:r>
              <a:rPr lang="zh-CN" altLang="en-US" sz="2500" dirty="0" smtClean="0"/>
              <a:t>：</a:t>
            </a:r>
            <a:r>
              <a:rPr lang="zh-CN" altLang="en-US" sz="2500" dirty="0" smtClean="0">
                <a:solidFill>
                  <a:srgbClr val="FF0000"/>
                </a:solidFill>
              </a:rPr>
              <a:t>两个密度大于</a:t>
            </a:r>
            <a:r>
              <a:rPr lang="en-US" altLang="zh-CN" sz="2500" dirty="0" smtClean="0">
                <a:solidFill>
                  <a:srgbClr val="FF0000"/>
                </a:solidFill>
              </a:rPr>
              <a:t>1</a:t>
            </a:r>
            <a:r>
              <a:rPr lang="zh-CN" altLang="en-US" sz="2500" dirty="0" smtClean="0">
                <a:solidFill>
                  <a:srgbClr val="FF0000"/>
                </a:solidFill>
              </a:rPr>
              <a:t>的塑料夹子，加上牙签后整个系统所受重力大约</a:t>
            </a:r>
            <a:r>
              <a:rPr lang="en-US" altLang="zh-CN" sz="2500" dirty="0" smtClean="0">
                <a:solidFill>
                  <a:srgbClr val="FF0000"/>
                </a:solidFill>
              </a:rPr>
              <a:t>0.58</a:t>
            </a:r>
            <a:r>
              <a:rPr lang="zh-CN" altLang="en-US" sz="2500" dirty="0" smtClean="0">
                <a:solidFill>
                  <a:srgbClr val="FF0000"/>
                </a:solidFill>
              </a:rPr>
              <a:t>倍蜡烛重力</a:t>
            </a:r>
            <a:r>
              <a:rPr lang="zh-CN" altLang="en-US" dirty="0" smtClean="0"/>
              <a:t>；</a:t>
            </a:r>
            <a:endParaRPr lang="en-US" altLang="zh-CN" dirty="0" smtClean="0"/>
          </a:p>
        </p:txBody>
      </p:sp>
      <p:sp>
        <p:nvSpPr>
          <p:cNvPr id="10" name="矩形 9"/>
          <p:cNvSpPr/>
          <p:nvPr/>
        </p:nvSpPr>
        <p:spPr>
          <a:xfrm>
            <a:off x="-108520" y="1566952"/>
            <a:ext cx="9252520" cy="2015936"/>
          </a:xfrm>
          <a:prstGeom prst="rect">
            <a:avLst/>
          </a:prstGeom>
        </p:spPr>
        <p:txBody>
          <a:bodyPr wrap="square">
            <a:spAutoFit/>
          </a:bodyPr>
          <a:lstStyle/>
          <a:p>
            <a:pPr marL="342900" lvl="0" indent="-342900">
              <a:spcBef>
                <a:spcPct val="20000"/>
              </a:spcBef>
              <a:buClr>
                <a:schemeClr val="tx2"/>
              </a:buClr>
              <a:buSzPct val="60000"/>
              <a:buFont typeface="Wingdings 2"/>
              <a:buChar char=""/>
            </a:pPr>
            <a:r>
              <a:rPr lang="zh-CN" altLang="en-US" sz="2500" dirty="0" smtClean="0"/>
              <a:t>重物</a:t>
            </a:r>
            <a:r>
              <a:rPr lang="zh-CN" altLang="en-US" sz="2500" dirty="0" smtClean="0">
                <a:solidFill>
                  <a:srgbClr val="FFFF00"/>
                </a:solidFill>
              </a:rPr>
              <a:t>不宜过重</a:t>
            </a:r>
            <a:r>
              <a:rPr lang="zh-CN" altLang="en-US" sz="2500" dirty="0" smtClean="0"/>
              <a:t>，否则重物将蜡烛拉直为竖直状态后，会使得整个体系接触到桶底，而不再是纯粹的漂浮；抑或者会使得整个系统包括蜡烛上表面都沉入水中。</a:t>
            </a:r>
            <a:r>
              <a:rPr lang="en-US" altLang="zh-CN" sz="2500" dirty="0" smtClean="0"/>
              <a:t>——</a:t>
            </a:r>
            <a:r>
              <a:rPr lang="zh-CN" altLang="en-US" sz="2500" dirty="0" smtClean="0">
                <a:solidFill>
                  <a:schemeClr val="accent5">
                    <a:lumMod val="60000"/>
                    <a:lumOff val="40000"/>
                  </a:schemeClr>
                </a:solidFill>
              </a:rPr>
              <a:t>很幸运地，我们的蜡烛在尝试第一次选用的重物时，就恰好竖直漂浮且刚刚露头</a:t>
            </a:r>
            <a:r>
              <a:rPr lang="zh-CN" altLang="en-US" sz="2500" dirty="0" smtClean="0"/>
              <a:t>；通过杠杆原理测得重物大概约</a:t>
            </a:r>
            <a:r>
              <a:rPr lang="en-US" altLang="zh-CN" sz="2500" dirty="0" smtClean="0"/>
              <a:t>(7-0.6)/(18-7)=0.58</a:t>
            </a:r>
            <a:r>
              <a:rPr lang="zh-CN" altLang="en-US" sz="2500" dirty="0" smtClean="0"/>
              <a:t>倍蜡烛重力。</a:t>
            </a:r>
            <a:endParaRPr lang="en-US" altLang="zh-CN" sz="2500" dirty="0" smtClean="0"/>
          </a:p>
        </p:txBody>
      </p:sp>
      <p:pic>
        <p:nvPicPr>
          <p:cNvPr id="13" name="图片 12" descr="IMG_20171023_223353.jpg"/>
          <p:cNvPicPr>
            <a:picLocks noChangeAspect="1"/>
          </p:cNvPicPr>
          <p:nvPr/>
        </p:nvPicPr>
        <p:blipFill>
          <a:blip r:embed="rId2" cstate="print"/>
          <a:stretch>
            <a:fillRect/>
          </a:stretch>
        </p:blipFill>
        <p:spPr>
          <a:xfrm>
            <a:off x="2000250" y="0"/>
            <a:ext cx="5143500" cy="6858000"/>
          </a:xfrm>
          <a:prstGeom prst="rect">
            <a:avLst/>
          </a:prstGeom>
        </p:spPr>
      </p:pic>
      <p:pic>
        <p:nvPicPr>
          <p:cNvPr id="14" name="图片 13" descr="IMG_20171023_222652.jpg"/>
          <p:cNvPicPr>
            <a:picLocks noChangeAspect="1"/>
          </p:cNvPicPr>
          <p:nvPr/>
        </p:nvPicPr>
        <p:blipFill>
          <a:blip r:embed="rId3" cstate="print"/>
          <a:stretch>
            <a:fillRect/>
          </a:stretch>
        </p:blipFill>
        <p:spPr>
          <a:xfrm>
            <a:off x="2000250" y="0"/>
            <a:ext cx="5143500" cy="6858000"/>
          </a:xfrm>
          <a:prstGeom prst="rect">
            <a:avLst/>
          </a:prstGeom>
        </p:spPr>
      </p:pic>
      <p:pic>
        <p:nvPicPr>
          <p:cNvPr id="16" name="图片 15" descr="IMG_20171023_222729.jpg"/>
          <p:cNvPicPr>
            <a:picLocks noChangeAspect="1"/>
          </p:cNvPicPr>
          <p:nvPr/>
        </p:nvPicPr>
        <p:blipFill>
          <a:blip r:embed="rId4" cstate="print"/>
          <a:stretch>
            <a:fillRect/>
          </a:stretch>
        </p:blipFill>
        <p:spPr>
          <a:xfrm>
            <a:off x="2000250" y="0"/>
            <a:ext cx="5143500" cy="6858000"/>
          </a:xfrm>
          <a:prstGeom prst="rect">
            <a:avLst/>
          </a:prstGeom>
        </p:spPr>
      </p:pic>
      <p:sp>
        <p:nvSpPr>
          <p:cNvPr id="8" name="矩形 7"/>
          <p:cNvSpPr/>
          <p:nvPr/>
        </p:nvSpPr>
        <p:spPr>
          <a:xfrm>
            <a:off x="-144016" y="3694673"/>
            <a:ext cx="9396536" cy="2400657"/>
          </a:xfrm>
          <a:prstGeom prst="rect">
            <a:avLst/>
          </a:prstGeom>
        </p:spPr>
        <p:txBody>
          <a:bodyPr wrap="square">
            <a:spAutoFit/>
          </a:bodyPr>
          <a:lstStyle/>
          <a:p>
            <a:pPr marL="342900" lvl="0" indent="-342900">
              <a:spcBef>
                <a:spcPct val="20000"/>
              </a:spcBef>
              <a:buClr>
                <a:schemeClr val="tx2"/>
              </a:buClr>
              <a:buSzPct val="60000"/>
              <a:buFont typeface="Wingdings 2"/>
              <a:buChar char=""/>
            </a:pPr>
            <a:r>
              <a:rPr lang="zh-CN" altLang="en-US" sz="2500" dirty="0" smtClean="0"/>
              <a:t>重物也</a:t>
            </a:r>
            <a:r>
              <a:rPr lang="zh-CN" altLang="en-US" sz="2500" dirty="0" smtClean="0">
                <a:solidFill>
                  <a:srgbClr val="FFFF00"/>
                </a:solidFill>
              </a:rPr>
              <a:t>不宜过轻</a:t>
            </a:r>
            <a:r>
              <a:rPr lang="zh-CN" altLang="en-US" sz="2500" dirty="0" smtClean="0"/>
              <a:t>：</a:t>
            </a:r>
            <a:r>
              <a:rPr lang="zh-CN" altLang="en-US" sz="2500" dirty="0" smtClean="0">
                <a:solidFill>
                  <a:srgbClr val="FF0000"/>
                </a:solidFill>
              </a:rPr>
              <a:t>密度上</a:t>
            </a:r>
            <a:r>
              <a:rPr lang="zh-CN" altLang="en-US" sz="2500" dirty="0" smtClean="0"/>
              <a:t>：重物本身的</a:t>
            </a:r>
            <a:r>
              <a:rPr lang="zh-CN" altLang="en-US" sz="2500" dirty="0" smtClean="0">
                <a:solidFill>
                  <a:schemeClr val="accent5">
                    <a:lumMod val="60000"/>
                    <a:lumOff val="40000"/>
                  </a:schemeClr>
                </a:solidFill>
              </a:rPr>
              <a:t>密度必须大于水的密度</a:t>
            </a:r>
            <a:r>
              <a:rPr lang="zh-CN" altLang="en-US" sz="2500" dirty="0" smtClean="0"/>
              <a:t>，这样才会剩余出自身浮力所无法抵消完全的一部分重力，用于将</a:t>
            </a:r>
            <a:r>
              <a:rPr lang="zh-CN" altLang="en-US" sz="2500" dirty="0" smtClean="0">
                <a:solidFill>
                  <a:schemeClr val="accent4"/>
                </a:solidFill>
              </a:rPr>
              <a:t>蜡烛向下拖拽，使蜡烛保持身体竖直地露头漂浮着</a:t>
            </a:r>
            <a:r>
              <a:rPr lang="zh-CN" altLang="en-US" sz="2500" dirty="0" smtClean="0"/>
              <a:t>；</a:t>
            </a:r>
            <a:r>
              <a:rPr lang="zh-CN" altLang="en-US" sz="2500" dirty="0" smtClean="0">
                <a:solidFill>
                  <a:srgbClr val="FF0000"/>
                </a:solidFill>
              </a:rPr>
              <a:t>重力上</a:t>
            </a:r>
            <a:r>
              <a:rPr lang="zh-CN" altLang="en-US" sz="2500" dirty="0" smtClean="0"/>
              <a:t>：重物的过轻会导致即使重物密度大于水，蜡烛也不会竖直，或者虽然竖直但露出水面部分太多，以至于在</a:t>
            </a:r>
            <a:r>
              <a:rPr lang="zh-CN" altLang="en-US" sz="2500" dirty="0" smtClean="0">
                <a:solidFill>
                  <a:schemeClr val="accent4"/>
                </a:solidFill>
              </a:rPr>
              <a:t>燃烧消耗蜡到水面之前的时间全都被浪费了</a:t>
            </a:r>
            <a:r>
              <a:rPr lang="zh-CN" altLang="en-US" sz="2500" dirty="0" smtClean="0"/>
              <a:t>。</a:t>
            </a:r>
            <a:endParaRPr lang="en-US" altLang="zh-CN" sz="2500" dirty="0" smtClean="0"/>
          </a:p>
        </p:txBody>
      </p:sp>
      <p:pic>
        <p:nvPicPr>
          <p:cNvPr id="11" name="图片 10" descr="7.这便是破坏了倒伞形上表面的后果：沉下去了，这说明溢出的蜡油凝结形成的伞面，确实是提供浮力的主要因素；并且这样说明了重物密度大于水，重物是合格的.jpg"/>
          <p:cNvPicPr>
            <a:picLocks noChangeAspect="1"/>
          </p:cNvPicPr>
          <p:nvPr/>
        </p:nvPicPr>
        <p:blipFill>
          <a:blip r:embed="rId5" cstate="print"/>
          <a:stretch>
            <a:fillRect/>
          </a:stretch>
        </p:blipFill>
        <p:spPr>
          <a:xfrm>
            <a:off x="2000250" y="0"/>
            <a:ext cx="51435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ox(in)">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xit" presetSubtype="10" fill="hold" nodeType="clickEffect">
                                  <p:stCondLst>
                                    <p:cond delay="0"/>
                                  </p:stCondLst>
                                  <p:childTnLst>
                                    <p:animEffect transition="out" filter="checkerboard(across)">
                                      <p:cBhvr>
                                        <p:cTn id="16" dur="500"/>
                                        <p:tgtEl>
                                          <p:spTgt spid="11"/>
                                        </p:tgtEl>
                                      </p:cBhvr>
                                    </p:animEffect>
                                    <p:set>
                                      <p:cBhvr>
                                        <p:cTn id="17" dur="1" fill="hold">
                                          <p:stCondLst>
                                            <p:cond delay="499"/>
                                          </p:stCondLst>
                                        </p:cTn>
                                        <p:tgtEl>
                                          <p:spTgt spid="11"/>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ox(in)">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8" presetClass="exit" presetSubtype="16" fill="hold" nodeType="clickEffect">
                                  <p:stCondLst>
                                    <p:cond delay="0"/>
                                  </p:stCondLst>
                                  <p:childTnLst>
                                    <p:animEffect transition="out" filter="diamond(in)">
                                      <p:cBhvr>
                                        <p:cTn id="26" dur="500"/>
                                        <p:tgtEl>
                                          <p:spTgt spid="13"/>
                                        </p:tgtEl>
                                      </p:cBhvr>
                                    </p:animEffect>
                                    <p:set>
                                      <p:cBhvr>
                                        <p:cTn id="27" dur="1" fill="hold">
                                          <p:stCondLst>
                                            <p:cond delay="499"/>
                                          </p:stCondLst>
                                        </p:cTn>
                                        <p:tgtEl>
                                          <p:spTgt spid="13"/>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checkerboard(across)">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dissolv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2" presetClass="exit" presetSubtype="4" fill="hold" nodeType="clickEffect">
                                  <p:stCondLst>
                                    <p:cond delay="0"/>
                                  </p:stCondLst>
                                  <p:childTnLst>
                                    <p:anim calcmode="lin" valueType="num">
                                      <p:cBhvr additive="base">
                                        <p:cTn id="41" dur="500"/>
                                        <p:tgtEl>
                                          <p:spTgt spid="14"/>
                                        </p:tgtEl>
                                        <p:attrNameLst>
                                          <p:attrName>ppt_x</p:attrName>
                                        </p:attrNameLst>
                                      </p:cBhvr>
                                      <p:tavLst>
                                        <p:tav tm="0">
                                          <p:val>
                                            <p:strVal val="ppt_x"/>
                                          </p:val>
                                        </p:tav>
                                        <p:tav tm="100000">
                                          <p:val>
                                            <p:strVal val="ppt_x"/>
                                          </p:val>
                                        </p:tav>
                                      </p:tavLst>
                                    </p:anim>
                                    <p:anim calcmode="lin" valueType="num">
                                      <p:cBhvr additive="base">
                                        <p:cTn id="42" dur="500"/>
                                        <p:tgtEl>
                                          <p:spTgt spid="14"/>
                                        </p:tgtEl>
                                        <p:attrNameLst>
                                          <p:attrName>ppt_y</p:attrName>
                                        </p:attrNameLst>
                                      </p:cBhvr>
                                      <p:tavLst>
                                        <p:tav tm="0">
                                          <p:val>
                                            <p:strVal val="ppt_y"/>
                                          </p:val>
                                        </p:tav>
                                        <p:tav tm="100000">
                                          <p:val>
                                            <p:strVal val="1+ppt_h/2"/>
                                          </p:val>
                                        </p:tav>
                                      </p:tavLst>
                                    </p:anim>
                                    <p:set>
                                      <p:cBhvr>
                                        <p:cTn id="43" dur="1" fill="hold">
                                          <p:stCondLst>
                                            <p:cond delay="499"/>
                                          </p:stCondLst>
                                        </p:cTn>
                                        <p:tgtEl>
                                          <p:spTgt spid="14"/>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4" presetClass="entr" presetSubtype="16" fill="hold" nodeType="click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box(in)">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5" presetClass="exit" presetSubtype="10" fill="hold" nodeType="clickEffect">
                                  <p:stCondLst>
                                    <p:cond delay="0"/>
                                  </p:stCondLst>
                                  <p:childTnLst>
                                    <p:animEffect transition="out" filter="checkerboard(across)">
                                      <p:cBhvr>
                                        <p:cTn id="52" dur="500"/>
                                        <p:tgtEl>
                                          <p:spTgt spid="16"/>
                                        </p:tgtEl>
                                      </p:cBhvr>
                                    </p:animEffect>
                                    <p:set>
                                      <p:cBhvr>
                                        <p:cTn id="53" dur="1" fill="hold">
                                          <p:stCondLst>
                                            <p:cond delay="499"/>
                                          </p:stCondLst>
                                        </p:cTn>
                                        <p:tgtEl>
                                          <p:spTgt spid="16"/>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5" presetClass="entr" presetSubtype="10" fill="hold" grpId="0" nodeType="clickEffect">
                                  <p:stCondLst>
                                    <p:cond delay="0"/>
                                  </p:stCondLst>
                                  <p:childTnLst>
                                    <p:set>
                                      <p:cBhvr>
                                        <p:cTn id="57" dur="1" fill="hold">
                                          <p:stCondLst>
                                            <p:cond delay="0"/>
                                          </p:stCondLst>
                                        </p:cTn>
                                        <p:tgtEl>
                                          <p:spTgt spid="8"/>
                                        </p:tgtEl>
                                        <p:attrNameLst>
                                          <p:attrName>style.visibility</p:attrName>
                                        </p:attrNameLst>
                                      </p:cBhvr>
                                      <p:to>
                                        <p:strVal val="visible"/>
                                      </p:to>
                                    </p:set>
                                    <p:animEffect transition="in" filter="checkerboard(across)">
                                      <p:cBhvr>
                                        <p:cTn id="5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08520" y="260648"/>
            <a:ext cx="9073008" cy="3939540"/>
          </a:xfrm>
          <a:prstGeom prst="rect">
            <a:avLst/>
          </a:prstGeom>
        </p:spPr>
        <p:txBody>
          <a:bodyPr wrap="square">
            <a:spAutoFit/>
          </a:bodyPr>
          <a:lstStyle/>
          <a:p>
            <a:pPr marL="342900" lvl="0" indent="-342900">
              <a:spcBef>
                <a:spcPct val="20000"/>
              </a:spcBef>
              <a:buClr>
                <a:schemeClr val="tx2"/>
              </a:buClr>
              <a:buSzPct val="60000"/>
              <a:buFont typeface="Wingdings 2"/>
              <a:buChar char=""/>
            </a:pPr>
            <a:r>
              <a:rPr lang="zh-CN" altLang="en-US" sz="2500" dirty="0" smtClean="0"/>
              <a:t>重物</a:t>
            </a:r>
            <a:r>
              <a:rPr lang="zh-CN" altLang="en-US" sz="2500" dirty="0" smtClean="0">
                <a:solidFill>
                  <a:srgbClr val="FFFF00"/>
                </a:solidFill>
              </a:rPr>
              <a:t>必须有类似的夹持、捆绑、嵌入或粘贴装置，以及平衡部件</a:t>
            </a:r>
            <a:r>
              <a:rPr lang="zh-CN" altLang="en-US" sz="2500" dirty="0" smtClean="0"/>
              <a:t>：由于在水下，</a:t>
            </a:r>
            <a:r>
              <a:rPr lang="zh-CN" altLang="en-US" sz="2500" dirty="0" smtClean="0">
                <a:solidFill>
                  <a:srgbClr val="00B0F0"/>
                </a:solidFill>
              </a:rPr>
              <a:t>粘贴重物的想法先不考虑</a:t>
            </a:r>
            <a:r>
              <a:rPr lang="zh-CN" altLang="en-US" sz="2500" dirty="0" smtClean="0"/>
              <a:t>；刻蚀蜡烛侧壁一周凹槽，并用结绳</a:t>
            </a:r>
            <a:r>
              <a:rPr lang="zh-CN" altLang="en-US" sz="2500" dirty="0" smtClean="0">
                <a:solidFill>
                  <a:srgbClr val="00B0F0"/>
                </a:solidFill>
              </a:rPr>
              <a:t>捆绑一周后吊重物的方法不好保持蜡烛的平衡</a:t>
            </a:r>
            <a:r>
              <a:rPr lang="zh-CN" altLang="en-US" sz="2500" dirty="0" smtClean="0"/>
              <a:t>，以至于蜡烛虽然竖起了，却不是竖直的，这样会导致蜡烛倾斜着燃烧，薄蜡壁的烧破，蜡油的顺破口流出，遇水凝固，生成新的不规则固体蜡，破坏蜡烛平衡。所以为了使得重物良好地使蜡烛非常接近竖直，我们采用的是</a:t>
            </a:r>
            <a:r>
              <a:rPr lang="zh-CN" altLang="en-US" sz="2500" dirty="0" smtClean="0">
                <a:solidFill>
                  <a:srgbClr val="00B0F0"/>
                </a:solidFill>
              </a:rPr>
              <a:t>嵌入</a:t>
            </a:r>
            <a:r>
              <a:rPr lang="en-US" altLang="zh-CN" sz="2500" dirty="0" smtClean="0">
                <a:solidFill>
                  <a:srgbClr val="00B0F0"/>
                </a:solidFill>
              </a:rPr>
              <a:t>+</a:t>
            </a:r>
            <a:r>
              <a:rPr lang="zh-CN" altLang="en-US" sz="2500" dirty="0" smtClean="0">
                <a:solidFill>
                  <a:srgbClr val="00B0F0"/>
                </a:solidFill>
              </a:rPr>
              <a:t>夹持的方式</a:t>
            </a:r>
            <a:r>
              <a:rPr lang="zh-CN" altLang="en-US" sz="2500" dirty="0" smtClean="0"/>
              <a:t>，将两个重力相同且质地分布均匀的相同塑料夹子夹在一根贯穿蜡烛的牙签两侧等间距处。由于</a:t>
            </a:r>
            <a:r>
              <a:rPr lang="zh-CN" altLang="en-US" sz="2500" dirty="0" smtClean="0">
                <a:solidFill>
                  <a:schemeClr val="accent5">
                    <a:lumMod val="60000"/>
                    <a:lumOff val="40000"/>
                  </a:schemeClr>
                </a:solidFill>
              </a:rPr>
              <a:t>平衡装置本身就相当于重物且提供重力刚好，因此就这么用它们了</a:t>
            </a:r>
            <a:r>
              <a:rPr lang="zh-CN" altLang="en-US" sz="2500" dirty="0" smtClean="0"/>
              <a:t>。</a:t>
            </a:r>
            <a:endParaRPr lang="en-US" altLang="zh-CN" sz="2500" dirty="0" smtClean="0"/>
          </a:p>
        </p:txBody>
      </p:sp>
      <p:sp>
        <p:nvSpPr>
          <p:cNvPr id="5" name="矩形 4"/>
          <p:cNvSpPr/>
          <p:nvPr/>
        </p:nvSpPr>
        <p:spPr>
          <a:xfrm>
            <a:off x="-107504" y="4655458"/>
            <a:ext cx="9144000" cy="861774"/>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FF00"/>
                </a:solidFill>
              </a:rPr>
              <a:t>综上</a:t>
            </a:r>
            <a:r>
              <a:rPr lang="zh-CN" altLang="en-US" sz="2500" dirty="0" smtClean="0"/>
              <a:t>：重物最好是</a:t>
            </a:r>
            <a:r>
              <a:rPr lang="zh-CN" altLang="en-US" sz="2500" dirty="0" smtClean="0">
                <a:solidFill>
                  <a:srgbClr val="FF0000"/>
                </a:solidFill>
              </a:rPr>
              <a:t>密度大于水、重力适中、自带平衡装置</a:t>
            </a:r>
            <a:r>
              <a:rPr lang="en-US" altLang="zh-CN" sz="2500" dirty="0" smtClean="0">
                <a:solidFill>
                  <a:srgbClr val="FF0000"/>
                </a:solidFill>
              </a:rPr>
              <a:t>(</a:t>
            </a:r>
            <a:r>
              <a:rPr lang="zh-CN" altLang="en-US" sz="2500" dirty="0" smtClean="0">
                <a:solidFill>
                  <a:srgbClr val="FF0000"/>
                </a:solidFill>
              </a:rPr>
              <a:t>或者本身就是平衡装置</a:t>
            </a:r>
            <a:r>
              <a:rPr lang="en-US" altLang="zh-CN" sz="2500" dirty="0" smtClean="0">
                <a:solidFill>
                  <a:srgbClr val="FF0000"/>
                </a:solidFill>
              </a:rPr>
              <a:t>)</a:t>
            </a:r>
            <a:r>
              <a:rPr lang="zh-CN" altLang="en-US" sz="2500" dirty="0" smtClean="0">
                <a:solidFill>
                  <a:srgbClr val="FF0000"/>
                </a:solidFill>
              </a:rPr>
              <a:t>的</a:t>
            </a:r>
            <a:r>
              <a:rPr lang="en-US" altLang="zh-CN" sz="2500" dirty="0" smtClean="0">
                <a:solidFill>
                  <a:srgbClr val="FF0000"/>
                </a:solidFill>
              </a:rPr>
              <a:t>device</a:t>
            </a:r>
            <a:r>
              <a:rPr lang="zh-CN" altLang="en-US" sz="2500" dirty="0" smtClean="0"/>
              <a:t>。</a:t>
            </a:r>
            <a:endParaRPr lang="en-US" altLang="zh-CN" sz="250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267744" y="-171400"/>
            <a:ext cx="4320480" cy="1143000"/>
          </a:xfrm>
        </p:spPr>
        <p:txBody>
          <a:bodyPr>
            <a:normAutofit/>
          </a:bodyPr>
          <a:lstStyle/>
          <a:p>
            <a:r>
              <a:rPr lang="zh-CN" altLang="en-US" dirty="0" smtClean="0"/>
              <a:t>实验步骤及现象</a:t>
            </a:r>
            <a:endParaRPr lang="zh-CN" altLang="en-US" dirty="0"/>
          </a:p>
        </p:txBody>
      </p:sp>
      <p:sp>
        <p:nvSpPr>
          <p:cNvPr id="4" name="矩形 3"/>
          <p:cNvSpPr/>
          <p:nvPr/>
        </p:nvSpPr>
        <p:spPr>
          <a:xfrm>
            <a:off x="-180528" y="958369"/>
            <a:ext cx="9144000" cy="1246495"/>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第一步</a:t>
            </a:r>
            <a:r>
              <a:rPr lang="zh-CN" altLang="en-US" sz="2500" dirty="0" smtClean="0"/>
              <a:t>：用一</a:t>
            </a:r>
            <a:r>
              <a:rPr lang="zh-CN" altLang="en-US" sz="2500" dirty="0" smtClean="0">
                <a:solidFill>
                  <a:srgbClr val="FFFF00"/>
                </a:solidFill>
              </a:rPr>
              <a:t>比牙签还要细的针状物</a:t>
            </a:r>
            <a:r>
              <a:rPr lang="zh-CN" altLang="en-US" sz="2500" dirty="0" smtClean="0"/>
              <a:t>，在距离蜡烛底部</a:t>
            </a:r>
            <a:r>
              <a:rPr lang="en-US" altLang="zh-CN" sz="2500" dirty="0" smtClean="0"/>
              <a:t>1~2c m</a:t>
            </a:r>
            <a:r>
              <a:rPr lang="zh-CN" altLang="en-US" sz="2500" dirty="0" smtClean="0"/>
              <a:t>处</a:t>
            </a:r>
            <a:r>
              <a:rPr lang="en-US" altLang="zh-CN" sz="2500" dirty="0" smtClean="0"/>
              <a:t>(</a:t>
            </a:r>
            <a:r>
              <a:rPr lang="zh-CN" altLang="en-US" sz="2500" dirty="0" smtClean="0"/>
              <a:t>可以</a:t>
            </a:r>
            <a:r>
              <a:rPr lang="zh-CN" altLang="en-US" sz="2500" dirty="0" smtClean="0">
                <a:solidFill>
                  <a:srgbClr val="FFFF00"/>
                </a:solidFill>
              </a:rPr>
              <a:t>适当更高些</a:t>
            </a:r>
            <a:r>
              <a:rPr lang="zh-CN" altLang="en-US" sz="2500" dirty="0" smtClean="0"/>
              <a:t>，比如</a:t>
            </a:r>
            <a:r>
              <a:rPr lang="en-US" altLang="zh-CN" sz="2500" dirty="0" smtClean="0">
                <a:solidFill>
                  <a:srgbClr val="FFFF00"/>
                </a:solidFill>
              </a:rPr>
              <a:t>3cm</a:t>
            </a:r>
            <a:r>
              <a:rPr lang="zh-CN" altLang="en-US" sz="2500" dirty="0" smtClean="0"/>
              <a:t>的位置</a:t>
            </a:r>
            <a:r>
              <a:rPr lang="en-US" altLang="zh-CN" sz="2500" dirty="0" smtClean="0"/>
              <a:t>)</a:t>
            </a:r>
            <a:r>
              <a:rPr lang="zh-CN" altLang="en-US" sz="2500" dirty="0" smtClean="0"/>
              <a:t>，</a:t>
            </a:r>
            <a:r>
              <a:rPr lang="zh-CN" altLang="en-US" sz="2500" dirty="0" smtClean="0">
                <a:solidFill>
                  <a:srgbClr val="FFFF00"/>
                </a:solidFill>
              </a:rPr>
              <a:t>垂直于</a:t>
            </a:r>
            <a:r>
              <a:rPr lang="zh-CN" altLang="en-US" sz="2500" dirty="0" smtClean="0"/>
              <a:t>蜡烛</a:t>
            </a:r>
            <a:r>
              <a:rPr lang="zh-CN" altLang="en-US" sz="2500" dirty="0" smtClean="0">
                <a:solidFill>
                  <a:srgbClr val="FFFF00"/>
                </a:solidFill>
              </a:rPr>
              <a:t>中心轴</a:t>
            </a:r>
            <a:r>
              <a:rPr lang="zh-CN" altLang="en-US" sz="2500" dirty="0" smtClean="0"/>
              <a:t>且</a:t>
            </a:r>
            <a:r>
              <a:rPr lang="zh-CN" altLang="en-US" sz="2500" dirty="0" smtClean="0">
                <a:solidFill>
                  <a:srgbClr val="FFFF00"/>
                </a:solidFill>
              </a:rPr>
              <a:t>过中轴</a:t>
            </a:r>
            <a:r>
              <a:rPr lang="zh-CN" altLang="en-US" sz="2500" dirty="0" smtClean="0"/>
              <a:t>地，开一个条</a:t>
            </a:r>
            <a:r>
              <a:rPr lang="zh-CN" altLang="en-US" sz="2500" dirty="0" smtClean="0">
                <a:solidFill>
                  <a:srgbClr val="FFFF00"/>
                </a:solidFill>
              </a:rPr>
              <a:t>贯穿蜡烛侧身的狭缝</a:t>
            </a:r>
            <a:r>
              <a:rPr lang="zh-CN" altLang="en-US" sz="2500" dirty="0" smtClean="0"/>
              <a:t>，称为</a:t>
            </a:r>
            <a:r>
              <a:rPr lang="zh-CN" altLang="en-US" sz="2500" dirty="0" smtClean="0">
                <a:solidFill>
                  <a:srgbClr val="FFFF00"/>
                </a:solidFill>
              </a:rPr>
              <a:t>预小孔径</a:t>
            </a:r>
            <a:r>
              <a:rPr lang="zh-CN" altLang="en-US" sz="2500" dirty="0" smtClean="0"/>
              <a:t>。</a:t>
            </a:r>
            <a:endParaRPr lang="en-US" altLang="zh-CN" sz="2500" dirty="0" smtClean="0"/>
          </a:p>
        </p:txBody>
      </p:sp>
      <p:sp>
        <p:nvSpPr>
          <p:cNvPr id="5" name="矩形 4"/>
          <p:cNvSpPr/>
          <p:nvPr/>
        </p:nvSpPr>
        <p:spPr>
          <a:xfrm>
            <a:off x="-180528" y="2132856"/>
            <a:ext cx="9144000" cy="3939540"/>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注意事项</a:t>
            </a:r>
            <a:r>
              <a:rPr lang="zh-CN" altLang="en-US" sz="2500" dirty="0" smtClean="0"/>
              <a:t>：</a:t>
            </a:r>
            <a:r>
              <a:rPr lang="en-US" altLang="zh-CN" sz="2500" dirty="0" smtClean="0">
                <a:solidFill>
                  <a:srgbClr val="FF0000"/>
                </a:solidFill>
              </a:rPr>
              <a:t>1</a:t>
            </a:r>
            <a:r>
              <a:rPr lang="en-US" altLang="zh-CN" sz="2500" dirty="0" smtClean="0"/>
              <a:t>.</a:t>
            </a:r>
            <a:r>
              <a:rPr lang="zh-CN" altLang="en-US" sz="2500" dirty="0" smtClean="0">
                <a:solidFill>
                  <a:schemeClr val="accent4"/>
                </a:solidFill>
              </a:rPr>
              <a:t>穿插的过程中可能会出现深入过程中，小孔周围的固体蜡开始龟裂，这时候小心点前进并无大碍</a:t>
            </a:r>
            <a:r>
              <a:rPr lang="zh-CN" altLang="en-US" sz="2500" dirty="0" smtClean="0"/>
              <a:t>。并且正因如此，我们的穿插地址</a:t>
            </a:r>
            <a:r>
              <a:rPr lang="zh-CN" altLang="en-US" sz="2500" dirty="0" smtClean="0">
                <a:solidFill>
                  <a:srgbClr val="92D050"/>
                </a:solidFill>
              </a:rPr>
              <a:t>不能选的距离低端太近</a:t>
            </a:r>
            <a:r>
              <a:rPr lang="zh-CN" altLang="en-US" sz="2500" dirty="0" smtClean="0"/>
              <a:t>，这样太容易使得蜡烛沿伸展的裂缝线碎裂</a:t>
            </a:r>
            <a:r>
              <a:rPr lang="en-US" altLang="zh-CN" sz="2500" dirty="0" smtClean="0"/>
              <a:t>——</a:t>
            </a:r>
            <a:r>
              <a:rPr lang="zh-CN" altLang="en-US" sz="2500" dirty="0" smtClean="0"/>
              <a:t>另外，考虑到重物和系统的平衡性，我们必须</a:t>
            </a:r>
            <a:r>
              <a:rPr lang="zh-CN" altLang="en-US" sz="2500" dirty="0" smtClean="0">
                <a:solidFill>
                  <a:srgbClr val="92D050"/>
                </a:solidFill>
              </a:rPr>
              <a:t>过中轴地插入，不能叉在蜡烛壁边缘</a:t>
            </a:r>
            <a:r>
              <a:rPr lang="zh-CN" altLang="en-US" sz="2500" dirty="0" smtClean="0"/>
              <a:t>；并且要</a:t>
            </a:r>
            <a:r>
              <a:rPr lang="zh-CN" altLang="en-US" sz="2500" dirty="0" smtClean="0">
                <a:solidFill>
                  <a:srgbClr val="92D050"/>
                </a:solidFill>
              </a:rPr>
              <a:t>垂直于中轴插入</a:t>
            </a:r>
            <a:r>
              <a:rPr lang="en-US" altLang="zh-CN" sz="2500" dirty="0" smtClean="0"/>
              <a:t>——</a:t>
            </a:r>
            <a:r>
              <a:rPr lang="zh-CN" altLang="en-US" sz="2500" dirty="0" smtClean="0"/>
              <a:t>这样才能使得之后插入的牙签水平且过轴。</a:t>
            </a:r>
            <a:r>
              <a:rPr lang="en-US" altLang="zh-CN" sz="2500" dirty="0" smtClean="0">
                <a:solidFill>
                  <a:srgbClr val="FF0000"/>
                </a:solidFill>
              </a:rPr>
              <a:t>2</a:t>
            </a:r>
            <a:r>
              <a:rPr lang="en-US" altLang="zh-CN" sz="2500" dirty="0" smtClean="0"/>
              <a:t>.</a:t>
            </a:r>
            <a:r>
              <a:rPr lang="zh-CN" altLang="en-US" sz="2500" dirty="0" smtClean="0">
                <a:solidFill>
                  <a:schemeClr val="accent4"/>
                </a:solidFill>
              </a:rPr>
              <a:t>创造预小孔径是必要的</a:t>
            </a:r>
            <a:r>
              <a:rPr lang="zh-CN" altLang="en-US" sz="2500" dirty="0" smtClean="0"/>
              <a:t>，因为牙签中部本身比较粗大，容易直接把蜡烛给插坏了。而之后还要用牙签而不用直接沿用针，是因为</a:t>
            </a:r>
            <a:r>
              <a:rPr lang="zh-CN" altLang="en-US" sz="2500" dirty="0" smtClean="0">
                <a:solidFill>
                  <a:srgbClr val="92D050"/>
                </a:solidFill>
              </a:rPr>
              <a:t>等下的架子夹粗一点的物体才夹得牢固</a:t>
            </a:r>
            <a:r>
              <a:rPr lang="zh-CN" altLang="en-US" sz="2500" dirty="0" smtClean="0"/>
              <a:t>。</a:t>
            </a:r>
            <a:r>
              <a:rPr lang="en-US" altLang="zh-CN" sz="2500" dirty="0" smtClean="0">
                <a:solidFill>
                  <a:srgbClr val="FF0000"/>
                </a:solidFill>
              </a:rPr>
              <a:t> 3</a:t>
            </a:r>
            <a:r>
              <a:rPr lang="en-US" altLang="zh-CN" sz="2500" dirty="0" smtClean="0"/>
              <a:t>.</a:t>
            </a:r>
            <a:r>
              <a:rPr lang="zh-CN" altLang="en-US" sz="2500" dirty="0" smtClean="0">
                <a:solidFill>
                  <a:schemeClr val="accent4"/>
                </a:solidFill>
              </a:rPr>
              <a:t>反复穿插，使得小孔径稍微大点，预留空间给牙签</a:t>
            </a:r>
            <a:r>
              <a:rPr lang="zh-CN" altLang="en-US" sz="2500" dirty="0" smtClean="0"/>
              <a:t>。</a:t>
            </a:r>
            <a:endParaRPr lang="en-US" altLang="zh-CN" sz="2500" dirty="0" smtClean="0"/>
          </a:p>
        </p:txBody>
      </p:sp>
      <p:sp>
        <p:nvSpPr>
          <p:cNvPr id="6" name="矩形 5"/>
          <p:cNvSpPr/>
          <p:nvPr/>
        </p:nvSpPr>
        <p:spPr>
          <a:xfrm>
            <a:off x="179512" y="5951602"/>
            <a:ext cx="8352928" cy="861774"/>
          </a:xfrm>
          <a:prstGeom prst="rect">
            <a:avLst/>
          </a:prstGeom>
        </p:spPr>
        <p:txBody>
          <a:bodyPr wrap="square">
            <a:spAutoFit/>
          </a:bodyPr>
          <a:lstStyle/>
          <a:p>
            <a:r>
              <a:rPr lang="zh-CN" altLang="en-US" sz="2500" dirty="0" smtClean="0">
                <a:solidFill>
                  <a:srgbClr val="FF0000"/>
                </a:solidFill>
              </a:rPr>
              <a:t>如图所示</a:t>
            </a:r>
            <a:r>
              <a:rPr lang="zh-CN" altLang="en-US" sz="2500" dirty="0" smtClean="0"/>
              <a:t>：我们利用东北大学校牌的别针作为针状物来创造的预小孔径；</a:t>
            </a:r>
            <a:endParaRPr lang="zh-CN" altLang="en-US" sz="2500" dirty="0"/>
          </a:p>
        </p:txBody>
      </p:sp>
      <p:pic>
        <p:nvPicPr>
          <p:cNvPr id="7" name="图片 6" descr="IMG_20171024_183955.jpg"/>
          <p:cNvPicPr>
            <a:picLocks noChangeAspect="1"/>
          </p:cNvPicPr>
          <p:nvPr/>
        </p:nvPicPr>
        <p:blipFill>
          <a:blip r:embed="rId2" cstate="print"/>
          <a:stretch>
            <a:fillRect/>
          </a:stretch>
        </p:blipFill>
        <p:spPr>
          <a:xfrm>
            <a:off x="2267744" y="0"/>
            <a:ext cx="5143500" cy="6858000"/>
          </a:xfrm>
          <a:prstGeom prst="rect">
            <a:avLst/>
          </a:prstGeom>
        </p:spPr>
      </p:pic>
      <p:pic>
        <p:nvPicPr>
          <p:cNvPr id="8" name="图片 7" descr="IMG_20171024_184229.jpg"/>
          <p:cNvPicPr>
            <a:picLocks noChangeAspect="1"/>
          </p:cNvPicPr>
          <p:nvPr/>
        </p:nvPicPr>
        <p:blipFill>
          <a:blip r:embed="rId3" cstate="print"/>
          <a:stretch>
            <a:fillRect/>
          </a:stretch>
        </p:blipFill>
        <p:spPr>
          <a:xfrm>
            <a:off x="2267744" y="0"/>
            <a:ext cx="51435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strips(down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8" presetClass="exit" presetSubtype="16" fill="hold" nodeType="clickEffect">
                                  <p:stCondLst>
                                    <p:cond delay="0"/>
                                  </p:stCondLst>
                                  <p:childTnLst>
                                    <p:animEffect transition="out" filter="diamond(in)">
                                      <p:cBhvr>
                                        <p:cTn id="26" dur="500"/>
                                        <p:tgtEl>
                                          <p:spTgt spid="7"/>
                                        </p:tgtEl>
                                      </p:cBhvr>
                                    </p:animEffect>
                                    <p:set>
                                      <p:cBhvr>
                                        <p:cTn id="27" dur="1" fill="hold">
                                          <p:stCondLst>
                                            <p:cond delay="499"/>
                                          </p:stCondLst>
                                        </p:cTn>
                                        <p:tgtEl>
                                          <p:spTgt spid="7"/>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8" presetClass="entr" presetSubtype="12"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strips(downLeft)">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8" presetClass="exit" presetSubtype="16" fill="hold" nodeType="clickEffect">
                                  <p:stCondLst>
                                    <p:cond delay="0"/>
                                  </p:stCondLst>
                                  <p:childTnLst>
                                    <p:animEffect transition="out" filter="diamond(in)">
                                      <p:cBhvr>
                                        <p:cTn id="36" dur="500"/>
                                        <p:tgtEl>
                                          <p:spTgt spid="8"/>
                                        </p:tgtEl>
                                      </p:cBhvr>
                                    </p:animEffect>
                                    <p:set>
                                      <p:cBhvr>
                                        <p:cTn id="3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80528" y="116632"/>
            <a:ext cx="9144000" cy="1246495"/>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第二步</a:t>
            </a:r>
            <a:r>
              <a:rPr lang="zh-CN" altLang="en-US" sz="2500" dirty="0" smtClean="0"/>
              <a:t>：将</a:t>
            </a:r>
            <a:r>
              <a:rPr lang="zh-CN" altLang="en-US" sz="2500" dirty="0" smtClean="0">
                <a:solidFill>
                  <a:srgbClr val="FFFF00"/>
                </a:solidFill>
              </a:rPr>
              <a:t>牙签顺着预小孔径插入</a:t>
            </a:r>
            <a:r>
              <a:rPr lang="zh-CN" altLang="en-US" sz="2500" dirty="0" smtClean="0"/>
              <a:t>，保证</a:t>
            </a:r>
            <a:r>
              <a:rPr lang="zh-CN" altLang="en-US" sz="2500" dirty="0" smtClean="0">
                <a:solidFill>
                  <a:srgbClr val="FFFF00"/>
                </a:solidFill>
              </a:rPr>
              <a:t>左右两边露出蜡烛侧壁的长度均等</a:t>
            </a:r>
            <a:r>
              <a:rPr lang="zh-CN" altLang="en-US" sz="2500" dirty="0" smtClean="0"/>
              <a:t>。并将事先准备的</a:t>
            </a:r>
            <a:r>
              <a:rPr lang="zh-CN" altLang="en-US" sz="2500" dirty="0" smtClean="0">
                <a:solidFill>
                  <a:srgbClr val="FFFF00"/>
                </a:solidFill>
              </a:rPr>
              <a:t>两个完全相同的夹子</a:t>
            </a:r>
            <a:r>
              <a:rPr lang="zh-CN" altLang="en-US" sz="2500" dirty="0" smtClean="0"/>
              <a:t>夹在牙签左右两边</a:t>
            </a:r>
            <a:r>
              <a:rPr lang="zh-CN" altLang="en-US" sz="2500" dirty="0" smtClean="0">
                <a:solidFill>
                  <a:srgbClr val="FFFF00"/>
                </a:solidFill>
              </a:rPr>
              <a:t>距离烛身等间距的位置上</a:t>
            </a:r>
            <a:r>
              <a:rPr lang="zh-CN" altLang="en-US" sz="2500" dirty="0" smtClean="0"/>
              <a:t>，正确夹持好重物。</a:t>
            </a:r>
            <a:endParaRPr lang="en-US" altLang="zh-CN" sz="2500" dirty="0" smtClean="0"/>
          </a:p>
        </p:txBody>
      </p:sp>
      <p:sp>
        <p:nvSpPr>
          <p:cNvPr id="7" name="矩形 6"/>
          <p:cNvSpPr/>
          <p:nvPr/>
        </p:nvSpPr>
        <p:spPr>
          <a:xfrm>
            <a:off x="179512" y="5879594"/>
            <a:ext cx="8352928" cy="861774"/>
          </a:xfrm>
          <a:prstGeom prst="rect">
            <a:avLst/>
          </a:prstGeom>
        </p:spPr>
        <p:txBody>
          <a:bodyPr wrap="square">
            <a:spAutoFit/>
          </a:bodyPr>
          <a:lstStyle/>
          <a:p>
            <a:r>
              <a:rPr lang="zh-CN" altLang="en-US" sz="2500" dirty="0" smtClean="0">
                <a:solidFill>
                  <a:srgbClr val="FF0000"/>
                </a:solidFill>
              </a:rPr>
              <a:t>如图所示</a:t>
            </a:r>
            <a:r>
              <a:rPr lang="zh-CN" altLang="en-US" sz="2500" dirty="0" smtClean="0"/>
              <a:t>：我们的牙签和我们的重物的搭配方式及该体系的空间结构；</a:t>
            </a:r>
            <a:endParaRPr lang="zh-CN" altLang="en-US" sz="2500" dirty="0"/>
          </a:p>
        </p:txBody>
      </p:sp>
      <p:sp>
        <p:nvSpPr>
          <p:cNvPr id="8" name="矩形 7"/>
          <p:cNvSpPr/>
          <p:nvPr/>
        </p:nvSpPr>
        <p:spPr>
          <a:xfrm>
            <a:off x="-180528" y="1312307"/>
            <a:ext cx="9144000" cy="4708981"/>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注意事项</a:t>
            </a:r>
            <a:r>
              <a:rPr lang="zh-CN" altLang="en-US" sz="2500" dirty="0" smtClean="0"/>
              <a:t>：</a:t>
            </a:r>
            <a:r>
              <a:rPr lang="en-US" altLang="zh-CN" sz="2500" dirty="0" smtClean="0">
                <a:solidFill>
                  <a:srgbClr val="FF0000"/>
                </a:solidFill>
              </a:rPr>
              <a:t>1</a:t>
            </a:r>
            <a:r>
              <a:rPr lang="en-US" altLang="zh-CN" sz="2500" dirty="0" smtClean="0"/>
              <a:t>.</a:t>
            </a:r>
            <a:r>
              <a:rPr lang="zh-CN" altLang="en-US" sz="2500" dirty="0" smtClean="0"/>
              <a:t>夹的时候或许需要两个人，或者</a:t>
            </a:r>
            <a:r>
              <a:rPr lang="zh-CN" altLang="en-US" sz="2500" dirty="0" smtClean="0">
                <a:solidFill>
                  <a:schemeClr val="tx1">
                    <a:lumMod val="50000"/>
                  </a:schemeClr>
                </a:solidFill>
              </a:rPr>
              <a:t>两只手分工操作</a:t>
            </a:r>
            <a:r>
              <a:rPr lang="zh-CN" altLang="en-US" sz="2500" dirty="0" smtClean="0"/>
              <a:t>：一只手</a:t>
            </a:r>
            <a:r>
              <a:rPr lang="zh-CN" altLang="en-US" sz="2500" dirty="0" smtClean="0">
                <a:solidFill>
                  <a:schemeClr val="accent4"/>
                </a:solidFill>
              </a:rPr>
              <a:t>拖住蜡烛底部</a:t>
            </a:r>
            <a:r>
              <a:rPr lang="en-US" altLang="zh-CN" sz="2500" dirty="0" smtClean="0"/>
              <a:t>(</a:t>
            </a:r>
            <a:r>
              <a:rPr lang="zh-CN" altLang="en-US" sz="2500" dirty="0" smtClean="0"/>
              <a:t>不要捏着顶部或者拿着牙签</a:t>
            </a:r>
            <a:r>
              <a:rPr lang="en-US" altLang="zh-CN" sz="2500" dirty="0" smtClean="0"/>
              <a:t>)</a:t>
            </a:r>
            <a:r>
              <a:rPr lang="zh-CN" altLang="en-US" sz="2500" dirty="0" smtClean="0"/>
              <a:t>，另一只手在</a:t>
            </a:r>
            <a:r>
              <a:rPr lang="zh-CN" altLang="en-US" sz="2500" dirty="0" smtClean="0">
                <a:solidFill>
                  <a:schemeClr val="accent4"/>
                </a:solidFill>
              </a:rPr>
              <a:t>台面上</a:t>
            </a:r>
            <a:r>
              <a:rPr lang="zh-CN" altLang="en-US" sz="2500" dirty="0" smtClean="0"/>
              <a:t>将两个夹子</a:t>
            </a:r>
            <a:r>
              <a:rPr lang="zh-CN" altLang="en-US" sz="2500" dirty="0" smtClean="0">
                <a:solidFill>
                  <a:schemeClr val="accent4"/>
                </a:solidFill>
              </a:rPr>
              <a:t>左右对称地夹住牙签</a:t>
            </a:r>
            <a:r>
              <a:rPr lang="zh-CN" altLang="en-US" sz="2500" dirty="0" smtClean="0"/>
              <a:t>。</a:t>
            </a:r>
            <a:r>
              <a:rPr lang="en-US" altLang="zh-CN" sz="2500" dirty="0" smtClean="0"/>
              <a:t>(</a:t>
            </a:r>
            <a:r>
              <a:rPr lang="zh-CN" altLang="en-US" sz="2500" dirty="0" smtClean="0"/>
              <a:t>强调在台面上，是因为悬空地操作的话，可能会使得非水环境下的重物会将蜡烛底部拉扯下</a:t>
            </a:r>
            <a:r>
              <a:rPr lang="en-US" altLang="zh-CN" sz="2500" dirty="0" smtClean="0"/>
              <a:t>)——</a:t>
            </a:r>
            <a:r>
              <a:rPr lang="zh-CN" altLang="en-US" sz="2500" dirty="0" smtClean="0"/>
              <a:t>并且</a:t>
            </a:r>
            <a:r>
              <a:rPr lang="zh-CN" altLang="en-US" sz="2500" dirty="0" smtClean="0">
                <a:solidFill>
                  <a:srgbClr val="7030A0"/>
                </a:solidFill>
              </a:rPr>
              <a:t>拿走的时候也是一手拿牙签，一手拿重物，整个体系水平</a:t>
            </a:r>
            <a:r>
              <a:rPr lang="zh-CN" altLang="en-US" sz="2500" dirty="0" smtClean="0"/>
              <a:t>地拿到实验地点。</a:t>
            </a:r>
            <a:r>
              <a:rPr lang="en-US" altLang="zh-CN" sz="2500" dirty="0" smtClean="0">
                <a:solidFill>
                  <a:srgbClr val="FF0000"/>
                </a:solidFill>
              </a:rPr>
              <a:t>2</a:t>
            </a:r>
            <a:r>
              <a:rPr lang="en-US" altLang="zh-CN" sz="2500" dirty="0" smtClean="0"/>
              <a:t>.</a:t>
            </a:r>
            <a:r>
              <a:rPr lang="zh-CN" altLang="en-US" sz="2500" dirty="0" smtClean="0"/>
              <a:t>如果实验时发现</a:t>
            </a:r>
            <a:r>
              <a:rPr lang="zh-CN" altLang="en-US" sz="2500" dirty="0" smtClean="0">
                <a:solidFill>
                  <a:schemeClr val="accent4"/>
                </a:solidFill>
              </a:rPr>
              <a:t>夹子重力不够</a:t>
            </a:r>
            <a:r>
              <a:rPr lang="zh-CN" altLang="en-US" sz="2500" dirty="0" smtClean="0"/>
              <a:t>，则可以想办法在保证蜡烛竖直的这个平衡前提下，尝试着安放第三个夹子，或者悬吊其他对称且匀称的重物。</a:t>
            </a:r>
            <a:r>
              <a:rPr lang="en-US" altLang="zh-CN" sz="2500" dirty="0" smtClean="0">
                <a:solidFill>
                  <a:schemeClr val="accent3"/>
                </a:solidFill>
              </a:rPr>
              <a:t> (</a:t>
            </a:r>
            <a:r>
              <a:rPr lang="zh-CN" altLang="en-US" sz="2500" dirty="0" smtClean="0">
                <a:solidFill>
                  <a:schemeClr val="accent3"/>
                </a:solidFill>
              </a:rPr>
              <a:t>我们推荐用未拆分的订书钉进行重量调整，先想办法使得体系整体浮力大于重力，蜡烛横浮，再加装订书钉于下部</a:t>
            </a:r>
            <a:r>
              <a:rPr lang="en-US" altLang="zh-CN" sz="2500" dirty="0" smtClean="0">
                <a:solidFill>
                  <a:schemeClr val="accent3"/>
                </a:solidFill>
              </a:rPr>
              <a:t>——</a:t>
            </a:r>
            <a:r>
              <a:rPr lang="zh-CN" altLang="en-US" sz="2500" dirty="0" smtClean="0">
                <a:solidFill>
                  <a:schemeClr val="accent3"/>
                </a:solidFill>
              </a:rPr>
              <a:t>原因便是单个订书钉很轻但密度大于水，一版订书钉数量多，便于细微地调整挂重</a:t>
            </a:r>
            <a:r>
              <a:rPr lang="en-US" altLang="zh-CN" sz="2500" dirty="0" smtClean="0">
                <a:solidFill>
                  <a:schemeClr val="accent3"/>
                </a:solidFill>
              </a:rPr>
              <a:t>——</a:t>
            </a:r>
            <a:r>
              <a:rPr lang="zh-CN" altLang="en-US" sz="2500" dirty="0" smtClean="0">
                <a:solidFill>
                  <a:schemeClr val="accent3"/>
                </a:solidFill>
              </a:rPr>
              <a:t>我们的第二次实验就利用了它</a:t>
            </a:r>
            <a:r>
              <a:rPr lang="en-US" altLang="zh-CN" sz="2500" dirty="0" smtClean="0">
                <a:solidFill>
                  <a:schemeClr val="accent3"/>
                </a:solidFill>
              </a:rPr>
              <a:t>)</a:t>
            </a:r>
            <a:endParaRPr lang="en-US" altLang="zh-CN" sz="2500" dirty="0" smtClean="0"/>
          </a:p>
        </p:txBody>
      </p:sp>
      <p:pic>
        <p:nvPicPr>
          <p:cNvPr id="9" name="图片 8" descr="IMG_20171024_184357.jpg"/>
          <p:cNvPicPr>
            <a:picLocks noChangeAspect="1"/>
          </p:cNvPicPr>
          <p:nvPr/>
        </p:nvPicPr>
        <p:blipFill>
          <a:blip r:embed="rId2" cstate="print"/>
          <a:stretch>
            <a:fillRect/>
          </a:stretch>
        </p:blipFill>
        <p:spPr>
          <a:xfrm>
            <a:off x="2483768" y="0"/>
            <a:ext cx="5143500" cy="6858000"/>
          </a:xfrm>
          <a:prstGeom prst="rect">
            <a:avLst/>
          </a:prstGeom>
        </p:spPr>
      </p:pic>
      <p:pic>
        <p:nvPicPr>
          <p:cNvPr id="10" name="图片 9" descr="IMG_20171024_191906.jpg"/>
          <p:cNvPicPr>
            <a:picLocks noChangeAspect="1"/>
          </p:cNvPicPr>
          <p:nvPr/>
        </p:nvPicPr>
        <p:blipFill>
          <a:blip r:embed="rId3" cstate="print"/>
          <a:stretch>
            <a:fillRect/>
          </a:stretch>
        </p:blipFill>
        <p:spPr>
          <a:xfrm>
            <a:off x="2483768" y="0"/>
            <a:ext cx="5143500" cy="6858000"/>
          </a:xfrm>
          <a:prstGeom prst="rect">
            <a:avLst/>
          </a:prstGeom>
        </p:spPr>
      </p:pic>
      <p:pic>
        <p:nvPicPr>
          <p:cNvPr id="11" name="图片 10" descr="IMG_20171024_193401.jpg"/>
          <p:cNvPicPr>
            <a:picLocks noChangeAspect="1"/>
          </p:cNvPicPr>
          <p:nvPr/>
        </p:nvPicPr>
        <p:blipFill>
          <a:blip r:embed="rId4" cstate="print"/>
          <a:stretch>
            <a:fillRect/>
          </a:stretch>
        </p:blipFill>
        <p:spPr>
          <a:xfrm>
            <a:off x="2483768" y="0"/>
            <a:ext cx="5143500" cy="6858000"/>
          </a:xfrm>
          <a:prstGeom prst="rect">
            <a:avLst/>
          </a:prstGeom>
        </p:spPr>
      </p:pic>
      <p:pic>
        <p:nvPicPr>
          <p:cNvPr id="13" name="图片 12" descr="IMG_20171024_193450.jpg"/>
          <p:cNvPicPr>
            <a:picLocks noChangeAspect="1"/>
          </p:cNvPicPr>
          <p:nvPr/>
        </p:nvPicPr>
        <p:blipFill>
          <a:blip r:embed="rId5" cstate="print"/>
          <a:stretch>
            <a:fillRect/>
          </a:stretch>
        </p:blipFill>
        <p:spPr>
          <a:xfrm>
            <a:off x="2483768" y="0"/>
            <a:ext cx="51435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strips(down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ox(in)">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xit" presetSubtype="10" fill="hold" nodeType="clickEffect">
                                  <p:stCondLst>
                                    <p:cond delay="0"/>
                                  </p:stCondLst>
                                  <p:childTnLst>
                                    <p:animEffect transition="out" filter="checkerboard(across)">
                                      <p:cBhvr>
                                        <p:cTn id="26" dur="500"/>
                                        <p:tgtEl>
                                          <p:spTgt spid="9"/>
                                        </p:tgtEl>
                                      </p:cBhvr>
                                    </p:animEffect>
                                    <p:set>
                                      <p:cBhvr>
                                        <p:cTn id="27" dur="1" fill="hold">
                                          <p:stCondLst>
                                            <p:cond delay="499"/>
                                          </p:stCondLst>
                                        </p:cTn>
                                        <p:tgtEl>
                                          <p:spTgt spid="9"/>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down)">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xit" presetSubtype="10" fill="hold" nodeType="clickEffect">
                                  <p:stCondLst>
                                    <p:cond delay="0"/>
                                  </p:stCondLst>
                                  <p:childTnLst>
                                    <p:animEffect transition="out" filter="checkerboard(across)">
                                      <p:cBhvr>
                                        <p:cTn id="36" dur="500"/>
                                        <p:tgtEl>
                                          <p:spTgt spid="10"/>
                                        </p:tgtEl>
                                      </p:cBhvr>
                                    </p:animEffect>
                                    <p:set>
                                      <p:cBhvr>
                                        <p:cTn id="37" dur="1" fill="hold">
                                          <p:stCondLst>
                                            <p:cond delay="499"/>
                                          </p:stCondLst>
                                        </p:cTn>
                                        <p:tgtEl>
                                          <p:spTgt spid="10"/>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box(in)">
                                      <p:cBhvr>
                                        <p:cTn id="42" dur="500"/>
                                        <p:tgtEl>
                                          <p:spTgt spid="11"/>
                                        </p:tgtEl>
                                      </p:cBhvr>
                                    </p:animEffect>
                                  </p:childTnLst>
                                </p:cTn>
                              </p:par>
                            </p:childTnLst>
                          </p:cTn>
                        </p:par>
                      </p:childTnLst>
                    </p:cTn>
                  </p:par>
                  <p:par>
                    <p:cTn id="43" fill="hold">
                      <p:stCondLst>
                        <p:cond delay="indefinite"/>
                      </p:stCondLst>
                      <p:childTnLst>
                        <p:par>
                          <p:cTn id="44" fill="hold">
                            <p:stCondLst>
                              <p:cond delay="0"/>
                            </p:stCondLst>
                            <p:childTnLst>
                              <p:par>
                                <p:cTn id="45" presetID="8" presetClass="exit" presetSubtype="16" fill="hold" nodeType="clickEffect">
                                  <p:stCondLst>
                                    <p:cond delay="0"/>
                                  </p:stCondLst>
                                  <p:childTnLst>
                                    <p:animEffect transition="out" filter="diamond(in)">
                                      <p:cBhvr>
                                        <p:cTn id="46" dur="500"/>
                                        <p:tgtEl>
                                          <p:spTgt spid="11"/>
                                        </p:tgtEl>
                                      </p:cBhvr>
                                    </p:animEffect>
                                    <p:set>
                                      <p:cBhvr>
                                        <p:cTn id="47" dur="1" fill="hold">
                                          <p:stCondLst>
                                            <p:cond delay="499"/>
                                          </p:stCondLst>
                                        </p:cTn>
                                        <p:tgtEl>
                                          <p:spTgt spid="11"/>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4" presetClass="entr" presetSubtype="16" fill="hold" nodeType="click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box(in)">
                                      <p:cBhvr>
                                        <p:cTn id="52" dur="500"/>
                                        <p:tgtEl>
                                          <p:spTgt spid="13"/>
                                        </p:tgtEl>
                                      </p:cBhvr>
                                    </p:animEffect>
                                  </p:childTnLst>
                                </p:cTn>
                              </p:par>
                            </p:childTnLst>
                          </p:cTn>
                        </p:par>
                      </p:childTnLst>
                    </p:cTn>
                  </p:par>
                  <p:par>
                    <p:cTn id="53" fill="hold">
                      <p:stCondLst>
                        <p:cond delay="indefinite"/>
                      </p:stCondLst>
                      <p:childTnLst>
                        <p:par>
                          <p:cTn id="54" fill="hold">
                            <p:stCondLst>
                              <p:cond delay="0"/>
                            </p:stCondLst>
                            <p:childTnLst>
                              <p:par>
                                <p:cTn id="55" presetID="5" presetClass="exit" presetSubtype="10" fill="hold" nodeType="clickEffect">
                                  <p:stCondLst>
                                    <p:cond delay="0"/>
                                  </p:stCondLst>
                                  <p:childTnLst>
                                    <p:animEffect transition="out" filter="checkerboard(across)">
                                      <p:cBhvr>
                                        <p:cTn id="56" dur="500"/>
                                        <p:tgtEl>
                                          <p:spTgt spid="13"/>
                                        </p:tgtEl>
                                      </p:cBhvr>
                                    </p:animEffect>
                                    <p:set>
                                      <p:cBhvr>
                                        <p:cTn id="57"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29408" y="-99392"/>
            <a:ext cx="4474840" cy="1143000"/>
          </a:xfrm>
        </p:spPr>
        <p:txBody>
          <a:bodyPr>
            <a:normAutofit/>
          </a:bodyPr>
          <a:lstStyle/>
          <a:p>
            <a:r>
              <a:rPr lang="zh-CN" altLang="en-US" dirty="0" smtClean="0"/>
              <a:t>挂重物细节处理</a:t>
            </a:r>
            <a:endParaRPr lang="zh-CN" altLang="en-US" dirty="0"/>
          </a:p>
        </p:txBody>
      </p:sp>
      <p:sp>
        <p:nvSpPr>
          <p:cNvPr id="4" name="矩形 3"/>
          <p:cNvSpPr/>
          <p:nvPr/>
        </p:nvSpPr>
        <p:spPr>
          <a:xfrm>
            <a:off x="395536" y="980728"/>
            <a:ext cx="8352928" cy="1631216"/>
          </a:xfrm>
          <a:prstGeom prst="rect">
            <a:avLst/>
          </a:prstGeom>
        </p:spPr>
        <p:txBody>
          <a:bodyPr wrap="square">
            <a:spAutoFit/>
          </a:bodyPr>
          <a:lstStyle/>
          <a:p>
            <a:r>
              <a:rPr lang="zh-CN" altLang="en-US" sz="2500" dirty="0" smtClean="0"/>
              <a:t>在之前的图中，可以看到，我们的夹子不是普通的夹子，它们</a:t>
            </a:r>
            <a:r>
              <a:rPr lang="zh-CN" altLang="en-US" sz="2500" dirty="0" smtClean="0">
                <a:solidFill>
                  <a:srgbClr val="FFFF00"/>
                </a:solidFill>
              </a:rPr>
              <a:t>均吊有一个可调节大小的圈</a:t>
            </a:r>
            <a:r>
              <a:rPr lang="zh-CN" altLang="en-US" sz="2500" dirty="0" smtClean="0"/>
              <a:t>；另外，两个夹子的圈被另一个</a:t>
            </a:r>
            <a:r>
              <a:rPr lang="zh-CN" altLang="en-US" sz="2500" dirty="0" smtClean="0">
                <a:solidFill>
                  <a:srgbClr val="FFFF00"/>
                </a:solidFill>
              </a:rPr>
              <a:t>白色细环给套在一起</a:t>
            </a:r>
            <a:r>
              <a:rPr lang="zh-CN" altLang="en-US" sz="2500" dirty="0" smtClean="0"/>
              <a:t>了</a:t>
            </a:r>
            <a:r>
              <a:rPr lang="en-US" altLang="zh-CN" sz="2500" dirty="0" smtClean="0"/>
              <a:t>——</a:t>
            </a:r>
            <a:r>
              <a:rPr lang="zh-CN" altLang="en-US" sz="2500" dirty="0" smtClean="0"/>
              <a:t>它们的</a:t>
            </a:r>
            <a:r>
              <a:rPr lang="zh-CN" altLang="en-US" sz="2500" dirty="0" smtClean="0">
                <a:solidFill>
                  <a:srgbClr val="FFFF00"/>
                </a:solidFill>
              </a:rPr>
              <a:t>近景图</a:t>
            </a:r>
            <a:r>
              <a:rPr lang="zh-CN" altLang="en-US" sz="2500" dirty="0" smtClean="0"/>
              <a:t>分别</a:t>
            </a:r>
            <a:r>
              <a:rPr lang="zh-CN" altLang="en-US" sz="2500" dirty="0" smtClean="0">
                <a:solidFill>
                  <a:srgbClr val="FF0000"/>
                </a:solidFill>
              </a:rPr>
              <a:t>如图所示</a:t>
            </a:r>
            <a:r>
              <a:rPr lang="zh-CN" altLang="en-US" sz="2500" dirty="0" smtClean="0"/>
              <a:t>：</a:t>
            </a:r>
            <a:endParaRPr lang="zh-CN" altLang="en-US" sz="2500" dirty="0"/>
          </a:p>
        </p:txBody>
      </p:sp>
      <p:sp>
        <p:nvSpPr>
          <p:cNvPr id="5" name="矩形 4"/>
          <p:cNvSpPr/>
          <p:nvPr/>
        </p:nvSpPr>
        <p:spPr>
          <a:xfrm>
            <a:off x="395536" y="4367426"/>
            <a:ext cx="8352928" cy="1246495"/>
          </a:xfrm>
          <a:prstGeom prst="rect">
            <a:avLst/>
          </a:prstGeom>
        </p:spPr>
        <p:txBody>
          <a:bodyPr wrap="square">
            <a:spAutoFit/>
          </a:bodyPr>
          <a:lstStyle/>
          <a:p>
            <a:r>
              <a:rPr lang="en-US" altLang="zh-CN" sz="2500" dirty="0" smtClean="0">
                <a:solidFill>
                  <a:srgbClr val="FF0000"/>
                </a:solidFill>
              </a:rPr>
              <a:t>2</a:t>
            </a:r>
            <a:r>
              <a:rPr lang="en-US" altLang="zh-CN" sz="2500" dirty="0" smtClean="0"/>
              <a:t>.</a:t>
            </a:r>
            <a:r>
              <a:rPr lang="zh-CN" altLang="en-US" sz="2500" dirty="0" smtClean="0"/>
              <a:t>白色细环是个</a:t>
            </a:r>
            <a:r>
              <a:rPr lang="zh-CN" altLang="en-US" sz="2500" dirty="0" smtClean="0">
                <a:solidFill>
                  <a:schemeClr val="accent3">
                    <a:lumMod val="60000"/>
                    <a:lumOff val="40000"/>
                  </a:schemeClr>
                </a:solidFill>
              </a:rPr>
              <a:t>固定重物的装置</a:t>
            </a:r>
            <a:r>
              <a:rPr lang="en-US" altLang="zh-CN" sz="2500" dirty="0" smtClean="0"/>
              <a:t>(</a:t>
            </a:r>
            <a:r>
              <a:rPr lang="zh-CN" altLang="en-US" sz="2500" dirty="0" smtClean="0"/>
              <a:t>而不是夹子的两个圈圈</a:t>
            </a:r>
            <a:r>
              <a:rPr lang="en-US" altLang="zh-CN" sz="2500" dirty="0" smtClean="0"/>
              <a:t>)</a:t>
            </a:r>
            <a:r>
              <a:rPr lang="zh-CN" altLang="en-US" sz="2500" dirty="0" smtClean="0"/>
              <a:t>，因为</a:t>
            </a:r>
            <a:r>
              <a:rPr lang="zh-CN" altLang="en-US" sz="2500" dirty="0" smtClean="0">
                <a:solidFill>
                  <a:schemeClr val="accent4"/>
                </a:solidFill>
              </a:rPr>
              <a:t>白色细环只能被调小</a:t>
            </a:r>
            <a:r>
              <a:rPr lang="zh-CN" altLang="en-US" sz="2500" dirty="0" smtClean="0"/>
              <a:t>，从而用于</a:t>
            </a:r>
            <a:r>
              <a:rPr lang="zh-CN" altLang="en-US" sz="2500" dirty="0" smtClean="0">
                <a:solidFill>
                  <a:schemeClr val="accent4"/>
                </a:solidFill>
              </a:rPr>
              <a:t>牢固地固定重物</a:t>
            </a:r>
            <a:r>
              <a:rPr lang="en-US" altLang="zh-CN" sz="2500" dirty="0" smtClean="0">
                <a:solidFill>
                  <a:schemeClr val="accent4"/>
                </a:solidFill>
              </a:rPr>
              <a:t>(</a:t>
            </a:r>
            <a:r>
              <a:rPr lang="zh-CN" altLang="en-US" sz="2500" dirty="0" smtClean="0">
                <a:solidFill>
                  <a:schemeClr val="accent4"/>
                </a:solidFill>
              </a:rPr>
              <a:t>订书钉</a:t>
            </a:r>
            <a:r>
              <a:rPr lang="en-US" altLang="zh-CN" sz="2500" dirty="0" smtClean="0">
                <a:solidFill>
                  <a:schemeClr val="accent4"/>
                </a:solidFill>
              </a:rPr>
              <a:t>)</a:t>
            </a:r>
            <a:r>
              <a:rPr lang="zh-CN" altLang="en-US" sz="2500" dirty="0" smtClean="0">
                <a:solidFill>
                  <a:schemeClr val="accent4"/>
                </a:solidFill>
              </a:rPr>
              <a:t>于蜡烛中轴线上</a:t>
            </a:r>
            <a:r>
              <a:rPr lang="zh-CN" altLang="en-US" sz="2500" dirty="0" smtClean="0"/>
              <a:t>。</a:t>
            </a:r>
            <a:endParaRPr lang="zh-CN" altLang="en-US" sz="2500" dirty="0"/>
          </a:p>
        </p:txBody>
      </p:sp>
      <p:sp>
        <p:nvSpPr>
          <p:cNvPr id="6" name="矩形 5"/>
          <p:cNvSpPr/>
          <p:nvPr/>
        </p:nvSpPr>
        <p:spPr>
          <a:xfrm>
            <a:off x="395536" y="2708920"/>
            <a:ext cx="8352928" cy="1631216"/>
          </a:xfrm>
          <a:prstGeom prst="rect">
            <a:avLst/>
          </a:prstGeom>
        </p:spPr>
        <p:txBody>
          <a:bodyPr wrap="square">
            <a:spAutoFit/>
          </a:bodyPr>
          <a:lstStyle/>
          <a:p>
            <a:r>
              <a:rPr lang="en-US" altLang="zh-CN" sz="2500" dirty="0" smtClean="0">
                <a:solidFill>
                  <a:srgbClr val="FF0000"/>
                </a:solidFill>
              </a:rPr>
              <a:t>1</a:t>
            </a:r>
            <a:r>
              <a:rPr lang="en-US" altLang="zh-CN" sz="2500" dirty="0" smtClean="0"/>
              <a:t>.</a:t>
            </a:r>
            <a:r>
              <a:rPr lang="zh-CN" altLang="en-US" sz="2500" dirty="0" smtClean="0"/>
              <a:t>夹子的圈圈是用于</a:t>
            </a:r>
            <a:r>
              <a:rPr lang="zh-CN" altLang="en-US" sz="2500" dirty="0" smtClean="0">
                <a:solidFill>
                  <a:schemeClr val="accent3">
                    <a:lumMod val="60000"/>
                    <a:lumOff val="40000"/>
                  </a:schemeClr>
                </a:solidFill>
              </a:rPr>
              <a:t>配合白色细环将重物吊在蜡烛中轴线上用的</a:t>
            </a:r>
            <a:r>
              <a:rPr lang="zh-CN" altLang="en-US" sz="2500" dirty="0" smtClean="0"/>
              <a:t>，它们可调节直径大小</a:t>
            </a:r>
            <a:r>
              <a:rPr lang="en-US" altLang="zh-CN" sz="2500" dirty="0" smtClean="0"/>
              <a:t>(</a:t>
            </a:r>
            <a:r>
              <a:rPr lang="zh-CN" altLang="en-US" sz="2500" dirty="0" smtClean="0"/>
              <a:t>可调大调小，一般调成相同的直径</a:t>
            </a:r>
            <a:r>
              <a:rPr lang="en-US" altLang="zh-CN" sz="2500" dirty="0" smtClean="0"/>
              <a:t>)</a:t>
            </a:r>
            <a:r>
              <a:rPr lang="zh-CN" altLang="en-US" sz="2500" dirty="0" smtClean="0"/>
              <a:t>，并</a:t>
            </a:r>
            <a:r>
              <a:rPr lang="zh-CN" altLang="en-US" sz="2500" dirty="0" smtClean="0">
                <a:solidFill>
                  <a:schemeClr val="accent4"/>
                </a:solidFill>
              </a:rPr>
              <a:t>被收缩的白色细环约束着相互靠近至中轴线附近</a:t>
            </a:r>
            <a:r>
              <a:rPr lang="zh-CN" altLang="en-US" sz="2500" dirty="0" smtClean="0"/>
              <a:t>。</a:t>
            </a:r>
            <a:endParaRPr lang="zh-CN" altLang="en-US" sz="2500" dirty="0"/>
          </a:p>
        </p:txBody>
      </p:sp>
      <p:pic>
        <p:nvPicPr>
          <p:cNvPr id="7" name="图片 6" descr="IMG_20171024_212507.jpg"/>
          <p:cNvPicPr>
            <a:picLocks noChangeAspect="1"/>
          </p:cNvPicPr>
          <p:nvPr/>
        </p:nvPicPr>
        <p:blipFill>
          <a:blip r:embed="rId2" cstate="print"/>
          <a:stretch>
            <a:fillRect/>
          </a:stretch>
        </p:blipFill>
        <p:spPr>
          <a:xfrm>
            <a:off x="2411760" y="0"/>
            <a:ext cx="5143500" cy="6858000"/>
          </a:xfrm>
          <a:prstGeom prst="rect">
            <a:avLst/>
          </a:prstGeom>
        </p:spPr>
      </p:pic>
      <p:pic>
        <p:nvPicPr>
          <p:cNvPr id="8" name="图片 7" descr="IMG_20171024_212703.jpg"/>
          <p:cNvPicPr>
            <a:picLocks noChangeAspect="1"/>
          </p:cNvPicPr>
          <p:nvPr/>
        </p:nvPicPr>
        <p:blipFill>
          <a:blip r:embed="rId3" cstate="print"/>
          <a:stretch>
            <a:fillRect/>
          </a:stretch>
        </p:blipFill>
        <p:spPr>
          <a:xfrm>
            <a:off x="2411760" y="0"/>
            <a:ext cx="5143500" cy="6858000"/>
          </a:xfrm>
          <a:prstGeom prst="rect">
            <a:avLst/>
          </a:prstGeom>
        </p:spPr>
      </p:pic>
      <p:pic>
        <p:nvPicPr>
          <p:cNvPr id="9" name="图片 8" descr="IMG_20171025_002529.jpg"/>
          <p:cNvPicPr>
            <a:picLocks noChangeAspect="1"/>
          </p:cNvPicPr>
          <p:nvPr/>
        </p:nvPicPr>
        <p:blipFill>
          <a:blip r:embed="rId4" cstate="print"/>
          <a:stretch>
            <a:fillRect/>
          </a:stretch>
        </p:blipFill>
        <p:spPr>
          <a:xfrm>
            <a:off x="2411760" y="0"/>
            <a:ext cx="5143500" cy="6858000"/>
          </a:xfrm>
          <a:prstGeom prst="rect">
            <a:avLst/>
          </a:prstGeom>
        </p:spPr>
      </p:pic>
      <p:pic>
        <p:nvPicPr>
          <p:cNvPr id="11" name="图片 10" descr="IMG_20171025_002539.jpg"/>
          <p:cNvPicPr>
            <a:picLocks noChangeAspect="1"/>
          </p:cNvPicPr>
          <p:nvPr/>
        </p:nvPicPr>
        <p:blipFill>
          <a:blip r:embed="rId5" cstate="print"/>
          <a:stretch>
            <a:fillRect/>
          </a:stretch>
        </p:blipFill>
        <p:spPr>
          <a:xfrm>
            <a:off x="2411760" y="0"/>
            <a:ext cx="5143500" cy="6858000"/>
          </a:xfrm>
          <a:prstGeom prst="rect">
            <a:avLst/>
          </a:prstGeom>
        </p:spPr>
      </p:pic>
      <p:pic>
        <p:nvPicPr>
          <p:cNvPr id="12" name="图片 11" descr="IMG_20171025_002551.jpg"/>
          <p:cNvPicPr>
            <a:picLocks noChangeAspect="1"/>
          </p:cNvPicPr>
          <p:nvPr/>
        </p:nvPicPr>
        <p:blipFill>
          <a:blip r:embed="rId6" cstate="print"/>
          <a:stretch>
            <a:fillRect/>
          </a:stretch>
        </p:blipFill>
        <p:spPr>
          <a:xfrm>
            <a:off x="2411760" y="0"/>
            <a:ext cx="51435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ox(in)">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xit" presetSubtype="10" fill="hold" nodeType="clickEffect">
                                  <p:stCondLst>
                                    <p:cond delay="0"/>
                                  </p:stCondLst>
                                  <p:childTnLst>
                                    <p:animEffect transition="out" filter="checkerboard(across)">
                                      <p:cBhvr>
                                        <p:cTn id="16" dur="500"/>
                                        <p:tgtEl>
                                          <p:spTgt spid="7"/>
                                        </p:tgtEl>
                                      </p:cBhvr>
                                    </p:animEffect>
                                    <p:set>
                                      <p:cBhvr>
                                        <p:cTn id="17" dur="1" fill="hold">
                                          <p:stCondLst>
                                            <p:cond delay="499"/>
                                          </p:stCondLst>
                                        </p:cTn>
                                        <p:tgtEl>
                                          <p:spTgt spid="7"/>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xit" presetSubtype="4" fill="hold" nodeType="clickEffect">
                                  <p:stCondLst>
                                    <p:cond delay="0"/>
                                  </p:stCondLst>
                                  <p:childTnLst>
                                    <p:anim calcmode="lin" valueType="num">
                                      <p:cBhvr additive="base">
                                        <p:cTn id="26" dur="500"/>
                                        <p:tgtEl>
                                          <p:spTgt spid="8"/>
                                        </p:tgtEl>
                                        <p:attrNameLst>
                                          <p:attrName>ppt_x</p:attrName>
                                        </p:attrNameLst>
                                      </p:cBhvr>
                                      <p:tavLst>
                                        <p:tav tm="0">
                                          <p:val>
                                            <p:strVal val="ppt_x"/>
                                          </p:val>
                                        </p:tav>
                                        <p:tav tm="100000">
                                          <p:val>
                                            <p:strVal val="ppt_x"/>
                                          </p:val>
                                        </p:tav>
                                      </p:tavLst>
                                    </p:anim>
                                    <p:anim calcmode="lin" valueType="num">
                                      <p:cBhvr additive="base">
                                        <p:cTn id="27" dur="500"/>
                                        <p:tgtEl>
                                          <p:spTgt spid="8"/>
                                        </p:tgtEl>
                                        <p:attrNameLst>
                                          <p:attrName>ppt_y</p:attrName>
                                        </p:attrNameLst>
                                      </p:cBhvr>
                                      <p:tavLst>
                                        <p:tav tm="0">
                                          <p:val>
                                            <p:strVal val="ppt_y"/>
                                          </p:val>
                                        </p:tav>
                                        <p:tav tm="100000">
                                          <p:val>
                                            <p:strVal val="1+ppt_h/2"/>
                                          </p:val>
                                        </p:tav>
                                      </p:tavLst>
                                    </p:anim>
                                    <p:set>
                                      <p:cBhvr>
                                        <p:cTn id="28" dur="1" fill="hold">
                                          <p:stCondLst>
                                            <p:cond delay="499"/>
                                          </p:stCondLst>
                                        </p:cTn>
                                        <p:tgtEl>
                                          <p:spTgt spid="8"/>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8" presetClass="entr" presetSubtype="12"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strips(downLeft)">
                                      <p:cBhvr>
                                        <p:cTn id="33" dur="500"/>
                                        <p:tgtEl>
                                          <p:spTgt spid="6"/>
                                        </p:tgtEl>
                                      </p:cBhvr>
                                    </p:animEffect>
                                  </p:childTnLst>
                                </p:cTn>
                              </p:par>
                            </p:childTnLst>
                          </p:cTn>
                        </p:par>
                      </p:childTnLst>
                    </p:cTn>
                  </p:par>
                  <p:par>
                    <p:cTn id="34" fill="hold">
                      <p:stCondLst>
                        <p:cond delay="indefinite"/>
                      </p:stCondLst>
                      <p:childTnLst>
                        <p:par>
                          <p:cTn id="35" fill="hold">
                            <p:stCondLst>
                              <p:cond delay="0"/>
                            </p:stCondLst>
                            <p:childTnLst>
                              <p:par>
                                <p:cTn id="36" presetID="18" presetClass="entr" presetSubtype="12" fill="hold" grpId="0" nodeType="click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strips(downLeft)">
                                      <p:cBhvr>
                                        <p:cTn id="38" dur="500"/>
                                        <p:tgtEl>
                                          <p:spTgt spid="5"/>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nodeType="click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blinds(horizontal)">
                                      <p:cBhvr>
                                        <p:cTn id="43" dur="500"/>
                                        <p:tgtEl>
                                          <p:spTgt spid="9"/>
                                        </p:tgtEl>
                                      </p:cBhvr>
                                    </p:animEffect>
                                  </p:childTnLst>
                                </p:cTn>
                              </p:par>
                            </p:childTnLst>
                          </p:cTn>
                        </p:par>
                      </p:childTnLst>
                    </p:cTn>
                  </p:par>
                  <p:par>
                    <p:cTn id="44" fill="hold">
                      <p:stCondLst>
                        <p:cond delay="indefinite"/>
                      </p:stCondLst>
                      <p:childTnLst>
                        <p:par>
                          <p:cTn id="45" fill="hold">
                            <p:stCondLst>
                              <p:cond delay="0"/>
                            </p:stCondLst>
                            <p:childTnLst>
                              <p:par>
                                <p:cTn id="46" presetID="4" presetClass="exit" presetSubtype="16" fill="hold" nodeType="clickEffect">
                                  <p:stCondLst>
                                    <p:cond delay="0"/>
                                  </p:stCondLst>
                                  <p:childTnLst>
                                    <p:animEffect transition="out" filter="box(in)">
                                      <p:cBhvr>
                                        <p:cTn id="47" dur="500"/>
                                        <p:tgtEl>
                                          <p:spTgt spid="9"/>
                                        </p:tgtEl>
                                      </p:cBhvr>
                                    </p:animEffect>
                                    <p:set>
                                      <p:cBhvr>
                                        <p:cTn id="48" dur="1" fill="hold">
                                          <p:stCondLst>
                                            <p:cond delay="499"/>
                                          </p:stCondLst>
                                        </p:cTn>
                                        <p:tgtEl>
                                          <p:spTgt spid="9"/>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5" presetClass="entr" presetSubtype="10" fill="hold" nodeType="click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checkerboard(across)">
                                      <p:cBhvr>
                                        <p:cTn id="53" dur="500"/>
                                        <p:tgtEl>
                                          <p:spTgt spid="11"/>
                                        </p:tgtEl>
                                      </p:cBhvr>
                                    </p:animEffect>
                                  </p:childTnLst>
                                </p:cTn>
                              </p:par>
                            </p:childTnLst>
                          </p:cTn>
                        </p:par>
                      </p:childTnLst>
                    </p:cTn>
                  </p:par>
                  <p:par>
                    <p:cTn id="54" fill="hold">
                      <p:stCondLst>
                        <p:cond delay="indefinite"/>
                      </p:stCondLst>
                      <p:childTnLst>
                        <p:par>
                          <p:cTn id="55" fill="hold">
                            <p:stCondLst>
                              <p:cond delay="0"/>
                            </p:stCondLst>
                            <p:childTnLst>
                              <p:par>
                                <p:cTn id="56" presetID="5" presetClass="exit" presetSubtype="10" fill="hold" nodeType="clickEffect">
                                  <p:stCondLst>
                                    <p:cond delay="0"/>
                                  </p:stCondLst>
                                  <p:childTnLst>
                                    <p:animEffect transition="out" filter="checkerboard(across)">
                                      <p:cBhvr>
                                        <p:cTn id="57" dur="500"/>
                                        <p:tgtEl>
                                          <p:spTgt spid="11"/>
                                        </p:tgtEl>
                                      </p:cBhvr>
                                    </p:animEffect>
                                    <p:set>
                                      <p:cBhvr>
                                        <p:cTn id="58" dur="1" fill="hold">
                                          <p:stCondLst>
                                            <p:cond delay="499"/>
                                          </p:stCondLst>
                                        </p:cTn>
                                        <p:tgtEl>
                                          <p:spTgt spid="11"/>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22" presetClass="entr" presetSubtype="4" fill="hold" nodeType="click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wipe(down)">
                                      <p:cBhvr>
                                        <p:cTn id="63" dur="500"/>
                                        <p:tgtEl>
                                          <p:spTgt spid="12"/>
                                        </p:tgtEl>
                                      </p:cBhvr>
                                    </p:animEffect>
                                  </p:childTnLst>
                                </p:cTn>
                              </p:par>
                            </p:childTnLst>
                          </p:cTn>
                        </p:par>
                      </p:childTnLst>
                    </p:cTn>
                  </p:par>
                  <p:par>
                    <p:cTn id="64" fill="hold">
                      <p:stCondLst>
                        <p:cond delay="indefinite"/>
                      </p:stCondLst>
                      <p:childTnLst>
                        <p:par>
                          <p:cTn id="65" fill="hold">
                            <p:stCondLst>
                              <p:cond delay="0"/>
                            </p:stCondLst>
                            <p:childTnLst>
                              <p:par>
                                <p:cTn id="66" presetID="8" presetClass="exit" presetSubtype="16" fill="hold" nodeType="clickEffect">
                                  <p:stCondLst>
                                    <p:cond delay="0"/>
                                  </p:stCondLst>
                                  <p:childTnLst>
                                    <p:animEffect transition="out" filter="diamond(in)">
                                      <p:cBhvr>
                                        <p:cTn id="67" dur="500"/>
                                        <p:tgtEl>
                                          <p:spTgt spid="12"/>
                                        </p:tgtEl>
                                      </p:cBhvr>
                                    </p:animEffect>
                                    <p:set>
                                      <p:cBhvr>
                                        <p:cTn id="68"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80528" y="310297"/>
            <a:ext cx="9144000" cy="2785378"/>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第三步</a:t>
            </a:r>
            <a:r>
              <a:rPr lang="zh-CN" altLang="en-US" sz="2500" dirty="0" smtClean="0"/>
              <a:t>：将水桶中注水至</a:t>
            </a:r>
            <a:r>
              <a:rPr lang="zh-CN" altLang="en-US" sz="2500" dirty="0" smtClean="0">
                <a:solidFill>
                  <a:srgbClr val="FFFF00"/>
                </a:solidFill>
              </a:rPr>
              <a:t>水面距离上边缘</a:t>
            </a:r>
            <a:r>
              <a:rPr lang="en-US" altLang="zh-CN" sz="2500" dirty="0" smtClean="0">
                <a:solidFill>
                  <a:srgbClr val="FFFF00"/>
                </a:solidFill>
              </a:rPr>
              <a:t>3cm</a:t>
            </a:r>
            <a:r>
              <a:rPr lang="zh-CN" altLang="en-US" sz="2500" dirty="0" smtClean="0">
                <a:solidFill>
                  <a:srgbClr val="FFFF00"/>
                </a:solidFill>
              </a:rPr>
              <a:t>处</a:t>
            </a:r>
            <a:r>
              <a:rPr lang="zh-CN" altLang="en-US" sz="2500" dirty="0" smtClean="0"/>
              <a:t>，双手拖住地将蜡烛</a:t>
            </a:r>
            <a:r>
              <a:rPr lang="en-US" altLang="zh-CN" sz="2500" dirty="0" smtClean="0"/>
              <a:t>—</a:t>
            </a:r>
            <a:r>
              <a:rPr lang="zh-CN" altLang="en-US" sz="2500" dirty="0" smtClean="0"/>
              <a:t>重物体系</a:t>
            </a:r>
            <a:r>
              <a:rPr lang="zh-CN" altLang="en-US" sz="2500" dirty="0" smtClean="0">
                <a:solidFill>
                  <a:srgbClr val="FFFF00"/>
                </a:solidFill>
              </a:rPr>
              <a:t>平躺着平缓地放入水面以下</a:t>
            </a:r>
            <a:r>
              <a:rPr lang="zh-CN" altLang="en-US" sz="2500" dirty="0" smtClean="0"/>
              <a:t>，以至当松手后，</a:t>
            </a:r>
            <a:r>
              <a:rPr lang="zh-CN" altLang="en-US" sz="2500" dirty="0" smtClean="0">
                <a:solidFill>
                  <a:srgbClr val="FFFF00"/>
                </a:solidFill>
              </a:rPr>
              <a:t>只有蜡烛顶部尖锥部分和烛芯线</a:t>
            </a:r>
            <a:r>
              <a:rPr lang="en-US" altLang="zh-CN" sz="2500" dirty="0" smtClean="0">
                <a:solidFill>
                  <a:srgbClr val="FFFF00"/>
                </a:solidFill>
              </a:rPr>
              <a:t>wick</a:t>
            </a:r>
            <a:r>
              <a:rPr lang="zh-CN" altLang="en-US" sz="2500" dirty="0" smtClean="0">
                <a:solidFill>
                  <a:srgbClr val="FFFF00"/>
                </a:solidFill>
              </a:rPr>
              <a:t>保持在水面以上</a:t>
            </a:r>
            <a:r>
              <a:rPr lang="zh-CN" altLang="en-US" sz="2500" dirty="0" smtClean="0"/>
              <a:t>，其余部分以及重物均完全在水面下，并且</a:t>
            </a:r>
            <a:r>
              <a:rPr lang="zh-CN" altLang="en-US" sz="2500" dirty="0" smtClean="0">
                <a:solidFill>
                  <a:srgbClr val="FFFF00"/>
                </a:solidFill>
              </a:rPr>
              <a:t>不接触桶底和桶壁</a:t>
            </a:r>
            <a:r>
              <a:rPr lang="zh-CN" altLang="en-US" sz="2500" dirty="0" smtClean="0"/>
              <a:t>。</a:t>
            </a:r>
            <a:r>
              <a:rPr lang="en-US" altLang="zh-CN" sz="2500" dirty="0" smtClean="0"/>
              <a:t>——</a:t>
            </a:r>
            <a:r>
              <a:rPr lang="zh-CN" altLang="en-US" sz="2500" dirty="0" smtClean="0">
                <a:solidFill>
                  <a:srgbClr val="FFFF00"/>
                </a:solidFill>
              </a:rPr>
              <a:t>如果体系重量刚好如此，则将其半取出，将蜡烛点燃后再轻放回刚露头的状态</a:t>
            </a:r>
            <a:r>
              <a:rPr lang="en-US" altLang="zh-CN" sz="2500" dirty="0" smtClean="0"/>
              <a:t>(</a:t>
            </a:r>
            <a:r>
              <a:rPr lang="zh-CN" altLang="en-US" sz="2500" dirty="0" smtClean="0"/>
              <a:t>贴近水面不好点燃，要让蜡烛来将就你，而不是你去将就蜡烛</a:t>
            </a:r>
            <a:r>
              <a:rPr lang="en-US" altLang="zh-CN" sz="2500" dirty="0" smtClean="0"/>
              <a:t>)</a:t>
            </a:r>
            <a:r>
              <a:rPr lang="zh-CN" altLang="en-US" sz="2500" dirty="0" smtClean="0"/>
              <a:t>。</a:t>
            </a:r>
            <a:endParaRPr lang="en-US" altLang="zh-CN" sz="2500" dirty="0" smtClean="0"/>
          </a:p>
        </p:txBody>
      </p:sp>
      <p:sp>
        <p:nvSpPr>
          <p:cNvPr id="5" name="矩形 4"/>
          <p:cNvSpPr/>
          <p:nvPr/>
        </p:nvSpPr>
        <p:spPr>
          <a:xfrm>
            <a:off x="-180528" y="3140968"/>
            <a:ext cx="9144000" cy="2015936"/>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注意事项</a:t>
            </a:r>
            <a:r>
              <a:rPr lang="zh-CN" altLang="en-US" sz="2500" dirty="0" smtClean="0"/>
              <a:t>：</a:t>
            </a:r>
            <a:r>
              <a:rPr lang="en-US" altLang="zh-CN" sz="2500" dirty="0" smtClean="0">
                <a:solidFill>
                  <a:srgbClr val="FF0000"/>
                </a:solidFill>
              </a:rPr>
              <a:t>1</a:t>
            </a:r>
            <a:r>
              <a:rPr lang="en-US" altLang="zh-CN" sz="2500" dirty="0" smtClean="0"/>
              <a:t>.</a:t>
            </a:r>
            <a:r>
              <a:rPr lang="zh-CN" altLang="en-US" sz="2500" dirty="0" smtClean="0"/>
              <a:t> </a:t>
            </a:r>
            <a:r>
              <a:rPr lang="zh-CN" altLang="en-US" sz="2500" dirty="0" smtClean="0">
                <a:solidFill>
                  <a:schemeClr val="accent3"/>
                </a:solidFill>
              </a:rPr>
              <a:t>水面不能太高</a:t>
            </a:r>
            <a:r>
              <a:rPr lang="zh-CN" altLang="en-US" sz="2500" dirty="0" smtClean="0"/>
              <a:t>，否则周围的气流的轻微扰动会导致水面的起伏较大；</a:t>
            </a:r>
            <a:r>
              <a:rPr lang="zh-CN" altLang="en-US" sz="2500" dirty="0" smtClean="0">
                <a:solidFill>
                  <a:schemeClr val="accent3"/>
                </a:solidFill>
              </a:rPr>
              <a:t>水面也不能太低</a:t>
            </a:r>
            <a:r>
              <a:rPr lang="zh-CN" altLang="en-US" sz="2500" dirty="0" smtClean="0"/>
              <a:t>，否则没有充分利用桶高以及不好从水面上观察蜡烛在水中的长度。</a:t>
            </a:r>
            <a:r>
              <a:rPr lang="en-US" altLang="zh-CN" sz="2500" dirty="0" smtClean="0">
                <a:solidFill>
                  <a:srgbClr val="FF0000"/>
                </a:solidFill>
              </a:rPr>
              <a:t>2</a:t>
            </a:r>
            <a:r>
              <a:rPr lang="en-US" altLang="zh-CN" sz="2500" dirty="0" smtClean="0"/>
              <a:t>.</a:t>
            </a:r>
            <a:r>
              <a:rPr lang="zh-CN" altLang="en-US" sz="2500" dirty="0" smtClean="0"/>
              <a:t>即使刚开始保证了整个体系不触及桶壁和桶底，可能</a:t>
            </a:r>
            <a:r>
              <a:rPr lang="zh-CN" altLang="en-US" sz="2500" dirty="0" smtClean="0">
                <a:solidFill>
                  <a:schemeClr val="accent3"/>
                </a:solidFill>
              </a:rPr>
              <a:t>放入时的水平速度会导致接下来的碰壁，因此要关注这一点</a:t>
            </a:r>
            <a:r>
              <a:rPr lang="zh-CN" altLang="en-US" sz="2500" dirty="0" smtClean="0"/>
              <a:t>。</a:t>
            </a:r>
            <a:endParaRPr lang="en-US" altLang="zh-CN" sz="2500" dirty="0" smtClean="0"/>
          </a:p>
        </p:txBody>
      </p:sp>
      <p:sp>
        <p:nvSpPr>
          <p:cNvPr id="6" name="矩形 5"/>
          <p:cNvSpPr/>
          <p:nvPr/>
        </p:nvSpPr>
        <p:spPr>
          <a:xfrm>
            <a:off x="179512" y="5375538"/>
            <a:ext cx="8352928" cy="861774"/>
          </a:xfrm>
          <a:prstGeom prst="rect">
            <a:avLst/>
          </a:prstGeom>
        </p:spPr>
        <p:txBody>
          <a:bodyPr wrap="square">
            <a:spAutoFit/>
          </a:bodyPr>
          <a:lstStyle/>
          <a:p>
            <a:r>
              <a:rPr lang="zh-CN" altLang="en-US" sz="2500" dirty="0" smtClean="0">
                <a:solidFill>
                  <a:srgbClr val="FF0000"/>
                </a:solidFill>
              </a:rPr>
              <a:t>如图所示</a:t>
            </a:r>
            <a:r>
              <a:rPr lang="zh-CN" altLang="en-US" sz="2500" dirty="0" smtClean="0"/>
              <a:t>：我们的蜡烛</a:t>
            </a:r>
            <a:r>
              <a:rPr lang="en-US" altLang="zh-CN" sz="2500" dirty="0" smtClean="0"/>
              <a:t>—</a:t>
            </a:r>
            <a:r>
              <a:rPr lang="zh-CN" altLang="en-US" sz="2500" dirty="0" smtClean="0"/>
              <a:t>重物体系所处的初始状态：露头漂浮，未触底和触壁；初始水下长度为</a:t>
            </a:r>
            <a:r>
              <a:rPr lang="en-US" altLang="zh-CN" sz="2500" dirty="0" smtClean="0"/>
              <a:t>14.5cm</a:t>
            </a:r>
            <a:r>
              <a:rPr lang="zh-CN" altLang="en-US" sz="2500" dirty="0" smtClean="0"/>
              <a:t>；</a:t>
            </a:r>
            <a:endParaRPr lang="zh-CN" altLang="en-US" sz="2500" dirty="0"/>
          </a:p>
        </p:txBody>
      </p:sp>
      <p:pic>
        <p:nvPicPr>
          <p:cNvPr id="7" name="图片 6" descr="IMG_20171024_204026.jpg"/>
          <p:cNvPicPr>
            <a:picLocks noChangeAspect="1"/>
          </p:cNvPicPr>
          <p:nvPr/>
        </p:nvPicPr>
        <p:blipFill>
          <a:blip r:embed="rId2" cstate="print"/>
          <a:stretch>
            <a:fillRect/>
          </a:stretch>
        </p:blipFill>
        <p:spPr>
          <a:xfrm>
            <a:off x="0" y="0"/>
            <a:ext cx="9144000" cy="6858000"/>
          </a:xfrm>
          <a:prstGeom prst="rect">
            <a:avLst/>
          </a:prstGeom>
        </p:spPr>
      </p:pic>
      <p:pic>
        <p:nvPicPr>
          <p:cNvPr id="8" name="图片 7" descr="IMG_20171024_204021.jpg"/>
          <p:cNvPicPr>
            <a:picLocks noChangeAspect="1"/>
          </p:cNvPicPr>
          <p:nvPr/>
        </p:nvPicPr>
        <p:blipFill>
          <a:blip r:embed="rId3" cstate="print"/>
          <a:stretch>
            <a:fillRect/>
          </a:stretch>
        </p:blipFill>
        <p:spPr>
          <a:xfrm>
            <a:off x="0" y="0"/>
            <a:ext cx="9144000" cy="6858000"/>
          </a:xfrm>
          <a:prstGeom prst="rect">
            <a:avLst/>
          </a:prstGeom>
        </p:spPr>
      </p:pic>
      <p:pic>
        <p:nvPicPr>
          <p:cNvPr id="9" name="图片 8" descr="IMG_20171024_204312.jpg"/>
          <p:cNvPicPr>
            <a:picLocks noChangeAspect="1"/>
          </p:cNvPicPr>
          <p:nvPr/>
        </p:nvPicPr>
        <p:blipFill>
          <a:blip r:embed="rId4" cstate="print"/>
          <a:stretch>
            <a:fillRect/>
          </a:stretch>
        </p:blipFill>
        <p:spPr>
          <a:xfrm>
            <a:off x="2000250" y="0"/>
            <a:ext cx="5143500" cy="6858000"/>
          </a:xfrm>
          <a:prstGeom prst="rect">
            <a:avLst/>
          </a:prstGeom>
        </p:spPr>
      </p:pic>
      <p:pic>
        <p:nvPicPr>
          <p:cNvPr id="10" name="图片 9" descr="IMG_20171024_204301.jpg"/>
          <p:cNvPicPr>
            <a:picLocks noChangeAspect="1"/>
          </p:cNvPicPr>
          <p:nvPr/>
        </p:nvPicPr>
        <p:blipFill>
          <a:blip r:embed="rId5" cstate="print"/>
          <a:stretch>
            <a:fillRect/>
          </a:stretch>
        </p:blipFill>
        <p:spPr>
          <a:xfrm>
            <a:off x="2000250" y="0"/>
            <a:ext cx="5143500" cy="6858000"/>
          </a:xfrm>
          <a:prstGeom prst="rect">
            <a:avLst/>
          </a:prstGeom>
        </p:spPr>
      </p:pic>
      <p:pic>
        <p:nvPicPr>
          <p:cNvPr id="11" name="图片 10" descr="IMG_20171024_204228.jpg"/>
          <p:cNvPicPr>
            <a:picLocks noChangeAspect="1"/>
          </p:cNvPicPr>
          <p:nvPr/>
        </p:nvPicPr>
        <p:blipFill>
          <a:blip r:embed="rId6" cstate="print"/>
          <a:stretch>
            <a:fillRect/>
          </a:stretch>
        </p:blipFill>
        <p:spPr>
          <a:xfrm>
            <a:off x="0" y="0"/>
            <a:ext cx="9144000" cy="6858000"/>
          </a:xfrm>
          <a:prstGeom prst="rect">
            <a:avLst/>
          </a:prstGeom>
        </p:spPr>
      </p:pic>
      <p:pic>
        <p:nvPicPr>
          <p:cNvPr id="12" name="图片 11" descr="IMG_20171024_204206.jpg"/>
          <p:cNvPicPr>
            <a:picLocks noChangeAspect="1"/>
          </p:cNvPicPr>
          <p:nvPr/>
        </p:nvPicPr>
        <p:blipFill>
          <a:blip r:embed="rId7" cstate="print"/>
          <a:stretch>
            <a:fillRect/>
          </a:stretch>
        </p:blipFill>
        <p:spPr>
          <a:xfrm>
            <a:off x="2000250" y="0"/>
            <a:ext cx="5143500" cy="6858000"/>
          </a:xfrm>
          <a:prstGeom prst="rect">
            <a:avLst/>
          </a:prstGeom>
        </p:spPr>
      </p:pic>
      <p:pic>
        <p:nvPicPr>
          <p:cNvPr id="13" name="图片 12" descr="IMG_20171024_204413_1.jpg"/>
          <p:cNvPicPr>
            <a:picLocks noChangeAspect="1"/>
          </p:cNvPicPr>
          <p:nvPr/>
        </p:nvPicPr>
        <p:blipFill>
          <a:blip r:embed="rId8" cstate="print"/>
          <a:stretch>
            <a:fillRect/>
          </a:stretch>
        </p:blipFill>
        <p:spPr>
          <a:xfrm>
            <a:off x="2000250" y="0"/>
            <a:ext cx="5143500" cy="6858000"/>
          </a:xfrm>
          <a:prstGeom prst="rect">
            <a:avLst/>
          </a:prstGeom>
        </p:spPr>
      </p:pic>
      <p:pic>
        <p:nvPicPr>
          <p:cNvPr id="14" name="图片 13" descr="IMG_20171024_204422.jpg"/>
          <p:cNvPicPr>
            <a:picLocks noChangeAspect="1"/>
          </p:cNvPicPr>
          <p:nvPr/>
        </p:nvPicPr>
        <p:blipFill>
          <a:blip r:embed="rId9" cstate="print"/>
          <a:stretch>
            <a:fillRect/>
          </a:stretch>
        </p:blipFill>
        <p:spPr>
          <a:xfrm>
            <a:off x="2000250" y="0"/>
            <a:ext cx="51435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linds(horizontal)">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xit" presetSubtype="4" fill="hold" nodeType="clickEffect">
                                  <p:stCondLst>
                                    <p:cond delay="0"/>
                                  </p:stCondLst>
                                  <p:childTnLst>
                                    <p:anim calcmode="lin" valueType="num">
                                      <p:cBhvr additive="base">
                                        <p:cTn id="23" dur="500"/>
                                        <p:tgtEl>
                                          <p:spTgt spid="7"/>
                                        </p:tgtEl>
                                        <p:attrNameLst>
                                          <p:attrName>ppt_x</p:attrName>
                                        </p:attrNameLst>
                                      </p:cBhvr>
                                      <p:tavLst>
                                        <p:tav tm="0">
                                          <p:val>
                                            <p:strVal val="ppt_x"/>
                                          </p:val>
                                        </p:tav>
                                        <p:tav tm="100000">
                                          <p:val>
                                            <p:strVal val="ppt_x"/>
                                          </p:val>
                                        </p:tav>
                                      </p:tavLst>
                                    </p:anim>
                                    <p:anim calcmode="lin" valueType="num">
                                      <p:cBhvr additive="base">
                                        <p:cTn id="24" dur="500"/>
                                        <p:tgtEl>
                                          <p:spTgt spid="7"/>
                                        </p:tgtEl>
                                        <p:attrNameLst>
                                          <p:attrName>ppt_y</p:attrName>
                                        </p:attrNameLst>
                                      </p:cBhvr>
                                      <p:tavLst>
                                        <p:tav tm="0">
                                          <p:val>
                                            <p:strVal val="ppt_y"/>
                                          </p:val>
                                        </p:tav>
                                        <p:tav tm="100000">
                                          <p:val>
                                            <p:strVal val="1+ppt_h/2"/>
                                          </p:val>
                                        </p:tav>
                                      </p:tavLst>
                                    </p:anim>
                                    <p:set>
                                      <p:cBhvr>
                                        <p:cTn id="25" dur="1" fill="hold">
                                          <p:stCondLst>
                                            <p:cond delay="499"/>
                                          </p:stCondLst>
                                        </p:cTn>
                                        <p:tgtEl>
                                          <p:spTgt spid="7"/>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wipe(down)">
                                      <p:cBhvr>
                                        <p:cTn id="30" dur="5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8" presetClass="exit" presetSubtype="16" fill="hold" nodeType="clickEffect">
                                  <p:stCondLst>
                                    <p:cond delay="0"/>
                                  </p:stCondLst>
                                  <p:childTnLst>
                                    <p:animEffect transition="out" filter="diamond(in)">
                                      <p:cBhvr>
                                        <p:cTn id="34" dur="500"/>
                                        <p:tgtEl>
                                          <p:spTgt spid="8"/>
                                        </p:tgtEl>
                                      </p:cBhvr>
                                    </p:animEffect>
                                    <p:set>
                                      <p:cBhvr>
                                        <p:cTn id="35" dur="1" fill="hold">
                                          <p:stCondLst>
                                            <p:cond delay="499"/>
                                          </p:stCondLst>
                                        </p:cTn>
                                        <p:tgtEl>
                                          <p:spTgt spid="8"/>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5" presetClass="entr" presetSubtype="10" fill="hold" nodeType="click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checkerboard(across)">
                                      <p:cBhvr>
                                        <p:cTn id="40" dur="500"/>
                                        <p:tgtEl>
                                          <p:spTgt spid="9"/>
                                        </p:tgtEl>
                                      </p:cBhvr>
                                    </p:animEffect>
                                  </p:childTnLst>
                                </p:cTn>
                              </p:par>
                            </p:childTnLst>
                          </p:cTn>
                        </p:par>
                      </p:childTnLst>
                    </p:cTn>
                  </p:par>
                  <p:par>
                    <p:cTn id="41" fill="hold">
                      <p:stCondLst>
                        <p:cond delay="indefinite"/>
                      </p:stCondLst>
                      <p:childTnLst>
                        <p:par>
                          <p:cTn id="42" fill="hold">
                            <p:stCondLst>
                              <p:cond delay="0"/>
                            </p:stCondLst>
                            <p:childTnLst>
                              <p:par>
                                <p:cTn id="43" presetID="4" presetClass="exit" presetSubtype="16" fill="hold" nodeType="clickEffect">
                                  <p:stCondLst>
                                    <p:cond delay="0"/>
                                  </p:stCondLst>
                                  <p:childTnLst>
                                    <p:animEffect transition="out" filter="box(in)">
                                      <p:cBhvr>
                                        <p:cTn id="44" dur="500"/>
                                        <p:tgtEl>
                                          <p:spTgt spid="9"/>
                                        </p:tgtEl>
                                      </p:cBhvr>
                                    </p:animEffect>
                                    <p:set>
                                      <p:cBhvr>
                                        <p:cTn id="45" dur="1" fill="hold">
                                          <p:stCondLst>
                                            <p:cond delay="499"/>
                                          </p:stCondLst>
                                        </p:cTn>
                                        <p:tgtEl>
                                          <p:spTgt spid="9"/>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18" presetClass="entr" presetSubtype="12" fill="hold" nodeType="click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strips(downLeft)">
                                      <p:cBhvr>
                                        <p:cTn id="50" dur="500"/>
                                        <p:tgtEl>
                                          <p:spTgt spid="10"/>
                                        </p:tgtEl>
                                      </p:cBhvr>
                                    </p:animEffect>
                                  </p:childTnLst>
                                </p:cTn>
                              </p:par>
                            </p:childTnLst>
                          </p:cTn>
                        </p:par>
                      </p:childTnLst>
                    </p:cTn>
                  </p:par>
                  <p:par>
                    <p:cTn id="51" fill="hold">
                      <p:stCondLst>
                        <p:cond delay="indefinite"/>
                      </p:stCondLst>
                      <p:childTnLst>
                        <p:par>
                          <p:cTn id="52" fill="hold">
                            <p:stCondLst>
                              <p:cond delay="0"/>
                            </p:stCondLst>
                            <p:childTnLst>
                              <p:par>
                                <p:cTn id="53" presetID="8" presetClass="exit" presetSubtype="16" fill="hold" nodeType="clickEffect">
                                  <p:stCondLst>
                                    <p:cond delay="0"/>
                                  </p:stCondLst>
                                  <p:childTnLst>
                                    <p:animEffect transition="out" filter="diamond(in)">
                                      <p:cBhvr>
                                        <p:cTn id="54" dur="500"/>
                                        <p:tgtEl>
                                          <p:spTgt spid="10"/>
                                        </p:tgtEl>
                                      </p:cBhvr>
                                    </p:animEffect>
                                    <p:set>
                                      <p:cBhvr>
                                        <p:cTn id="55" dur="1" fill="hold">
                                          <p:stCondLst>
                                            <p:cond delay="499"/>
                                          </p:stCondLst>
                                        </p:cTn>
                                        <p:tgtEl>
                                          <p:spTgt spid="10"/>
                                        </p:tgtEl>
                                        <p:attrNameLst>
                                          <p:attrName>style.visibility</p:attrName>
                                        </p:attrNameLst>
                                      </p:cBhvr>
                                      <p:to>
                                        <p:strVal val="hidden"/>
                                      </p:to>
                                    </p:se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nodeType="click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wipe(down)">
                                      <p:cBhvr>
                                        <p:cTn id="60" dur="500"/>
                                        <p:tgtEl>
                                          <p:spTgt spid="11"/>
                                        </p:tgtEl>
                                      </p:cBhvr>
                                    </p:animEffect>
                                  </p:childTnLst>
                                </p:cTn>
                              </p:par>
                            </p:childTnLst>
                          </p:cTn>
                        </p:par>
                      </p:childTnLst>
                    </p:cTn>
                  </p:par>
                  <p:par>
                    <p:cTn id="61" fill="hold">
                      <p:stCondLst>
                        <p:cond delay="indefinite"/>
                      </p:stCondLst>
                      <p:childTnLst>
                        <p:par>
                          <p:cTn id="62" fill="hold">
                            <p:stCondLst>
                              <p:cond delay="0"/>
                            </p:stCondLst>
                            <p:childTnLst>
                              <p:par>
                                <p:cTn id="63" presetID="5" presetClass="exit" presetSubtype="10" fill="hold" nodeType="clickEffect">
                                  <p:stCondLst>
                                    <p:cond delay="0"/>
                                  </p:stCondLst>
                                  <p:childTnLst>
                                    <p:animEffect transition="out" filter="checkerboard(across)">
                                      <p:cBhvr>
                                        <p:cTn id="64" dur="500"/>
                                        <p:tgtEl>
                                          <p:spTgt spid="11"/>
                                        </p:tgtEl>
                                      </p:cBhvr>
                                    </p:animEffect>
                                    <p:set>
                                      <p:cBhvr>
                                        <p:cTn id="65" dur="1" fill="hold">
                                          <p:stCondLst>
                                            <p:cond delay="499"/>
                                          </p:stCondLst>
                                        </p:cTn>
                                        <p:tgtEl>
                                          <p:spTgt spid="11"/>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4" presetClass="entr" presetSubtype="16" fill="hold" nodeType="clickEffect">
                                  <p:stCondLst>
                                    <p:cond delay="0"/>
                                  </p:stCondLst>
                                  <p:childTnLst>
                                    <p:set>
                                      <p:cBhvr>
                                        <p:cTn id="69" dur="1" fill="hold">
                                          <p:stCondLst>
                                            <p:cond delay="0"/>
                                          </p:stCondLst>
                                        </p:cTn>
                                        <p:tgtEl>
                                          <p:spTgt spid="12"/>
                                        </p:tgtEl>
                                        <p:attrNameLst>
                                          <p:attrName>style.visibility</p:attrName>
                                        </p:attrNameLst>
                                      </p:cBhvr>
                                      <p:to>
                                        <p:strVal val="visible"/>
                                      </p:to>
                                    </p:set>
                                    <p:animEffect transition="in" filter="box(in)">
                                      <p:cBhvr>
                                        <p:cTn id="70" dur="500"/>
                                        <p:tgtEl>
                                          <p:spTgt spid="12"/>
                                        </p:tgtEl>
                                      </p:cBhvr>
                                    </p:animEffect>
                                  </p:childTnLst>
                                </p:cTn>
                              </p:par>
                            </p:childTnLst>
                          </p:cTn>
                        </p:par>
                      </p:childTnLst>
                    </p:cTn>
                  </p:par>
                  <p:par>
                    <p:cTn id="71" fill="hold">
                      <p:stCondLst>
                        <p:cond delay="indefinite"/>
                      </p:stCondLst>
                      <p:childTnLst>
                        <p:par>
                          <p:cTn id="72" fill="hold">
                            <p:stCondLst>
                              <p:cond delay="0"/>
                            </p:stCondLst>
                            <p:childTnLst>
                              <p:par>
                                <p:cTn id="73" presetID="4" presetClass="exit" presetSubtype="16" fill="hold" nodeType="clickEffect">
                                  <p:stCondLst>
                                    <p:cond delay="0"/>
                                  </p:stCondLst>
                                  <p:childTnLst>
                                    <p:animEffect transition="out" filter="box(in)">
                                      <p:cBhvr>
                                        <p:cTn id="74" dur="500"/>
                                        <p:tgtEl>
                                          <p:spTgt spid="12"/>
                                        </p:tgtEl>
                                      </p:cBhvr>
                                    </p:animEffect>
                                    <p:set>
                                      <p:cBhvr>
                                        <p:cTn id="75" dur="1" fill="hold">
                                          <p:stCondLst>
                                            <p:cond delay="499"/>
                                          </p:stCondLst>
                                        </p:cTn>
                                        <p:tgtEl>
                                          <p:spTgt spid="12"/>
                                        </p:tgtEl>
                                        <p:attrNameLst>
                                          <p:attrName>style.visibility</p:attrName>
                                        </p:attrNameLst>
                                      </p:cBhvr>
                                      <p:to>
                                        <p:strVal val="hidden"/>
                                      </p:to>
                                    </p:set>
                                  </p:childTnLst>
                                </p:cTn>
                              </p:par>
                            </p:childTnLst>
                          </p:cTn>
                        </p:par>
                      </p:childTnLst>
                    </p:cTn>
                  </p:par>
                  <p:par>
                    <p:cTn id="76" fill="hold">
                      <p:stCondLst>
                        <p:cond delay="indefinite"/>
                      </p:stCondLst>
                      <p:childTnLst>
                        <p:par>
                          <p:cTn id="77" fill="hold">
                            <p:stCondLst>
                              <p:cond delay="0"/>
                            </p:stCondLst>
                            <p:childTnLst>
                              <p:par>
                                <p:cTn id="78" presetID="18" presetClass="entr" presetSubtype="12" fill="hold" nodeType="clickEffect">
                                  <p:stCondLst>
                                    <p:cond delay="0"/>
                                  </p:stCondLst>
                                  <p:childTnLst>
                                    <p:set>
                                      <p:cBhvr>
                                        <p:cTn id="79" dur="1" fill="hold">
                                          <p:stCondLst>
                                            <p:cond delay="0"/>
                                          </p:stCondLst>
                                        </p:cTn>
                                        <p:tgtEl>
                                          <p:spTgt spid="13"/>
                                        </p:tgtEl>
                                        <p:attrNameLst>
                                          <p:attrName>style.visibility</p:attrName>
                                        </p:attrNameLst>
                                      </p:cBhvr>
                                      <p:to>
                                        <p:strVal val="visible"/>
                                      </p:to>
                                    </p:set>
                                    <p:animEffect transition="in" filter="strips(downLeft)">
                                      <p:cBhvr>
                                        <p:cTn id="80" dur="500"/>
                                        <p:tgtEl>
                                          <p:spTgt spid="13"/>
                                        </p:tgtEl>
                                      </p:cBhvr>
                                    </p:animEffect>
                                  </p:childTnLst>
                                </p:cTn>
                              </p:par>
                            </p:childTnLst>
                          </p:cTn>
                        </p:par>
                      </p:childTnLst>
                    </p:cTn>
                  </p:par>
                  <p:par>
                    <p:cTn id="81" fill="hold">
                      <p:stCondLst>
                        <p:cond delay="indefinite"/>
                      </p:stCondLst>
                      <p:childTnLst>
                        <p:par>
                          <p:cTn id="82" fill="hold">
                            <p:stCondLst>
                              <p:cond delay="0"/>
                            </p:stCondLst>
                            <p:childTnLst>
                              <p:par>
                                <p:cTn id="83" presetID="4" presetClass="exit" presetSubtype="16" fill="hold" nodeType="clickEffect">
                                  <p:stCondLst>
                                    <p:cond delay="0"/>
                                  </p:stCondLst>
                                  <p:childTnLst>
                                    <p:animEffect transition="out" filter="box(in)">
                                      <p:cBhvr>
                                        <p:cTn id="84" dur="500"/>
                                        <p:tgtEl>
                                          <p:spTgt spid="13"/>
                                        </p:tgtEl>
                                      </p:cBhvr>
                                    </p:animEffect>
                                    <p:set>
                                      <p:cBhvr>
                                        <p:cTn id="85" dur="1" fill="hold">
                                          <p:stCondLst>
                                            <p:cond delay="499"/>
                                          </p:stCondLst>
                                        </p:cTn>
                                        <p:tgtEl>
                                          <p:spTgt spid="13"/>
                                        </p:tgtEl>
                                        <p:attrNameLst>
                                          <p:attrName>style.visibility</p:attrName>
                                        </p:attrNameLst>
                                      </p:cBhvr>
                                      <p:to>
                                        <p:strVal val="hidden"/>
                                      </p:to>
                                    </p:set>
                                  </p:childTnLst>
                                </p:cTn>
                              </p:par>
                            </p:childTnLst>
                          </p:cTn>
                        </p:par>
                      </p:childTnLst>
                    </p:cTn>
                  </p:par>
                  <p:par>
                    <p:cTn id="86" fill="hold">
                      <p:stCondLst>
                        <p:cond delay="indefinite"/>
                      </p:stCondLst>
                      <p:childTnLst>
                        <p:par>
                          <p:cTn id="87" fill="hold">
                            <p:stCondLst>
                              <p:cond delay="0"/>
                            </p:stCondLst>
                            <p:childTnLst>
                              <p:par>
                                <p:cTn id="88" presetID="18" presetClass="entr" presetSubtype="12" fill="hold" nodeType="clickEffect">
                                  <p:stCondLst>
                                    <p:cond delay="0"/>
                                  </p:stCondLst>
                                  <p:childTnLst>
                                    <p:set>
                                      <p:cBhvr>
                                        <p:cTn id="89" dur="1" fill="hold">
                                          <p:stCondLst>
                                            <p:cond delay="0"/>
                                          </p:stCondLst>
                                        </p:cTn>
                                        <p:tgtEl>
                                          <p:spTgt spid="14"/>
                                        </p:tgtEl>
                                        <p:attrNameLst>
                                          <p:attrName>style.visibility</p:attrName>
                                        </p:attrNameLst>
                                      </p:cBhvr>
                                      <p:to>
                                        <p:strVal val="visible"/>
                                      </p:to>
                                    </p:set>
                                    <p:animEffect transition="in" filter="strips(downLeft)">
                                      <p:cBhvr>
                                        <p:cTn id="90" dur="500"/>
                                        <p:tgtEl>
                                          <p:spTgt spid="14"/>
                                        </p:tgtEl>
                                      </p:cBhvr>
                                    </p:animEffect>
                                  </p:childTnLst>
                                </p:cTn>
                              </p:par>
                            </p:childTnLst>
                          </p:cTn>
                        </p:par>
                      </p:childTnLst>
                    </p:cTn>
                  </p:par>
                  <p:par>
                    <p:cTn id="91" fill="hold">
                      <p:stCondLst>
                        <p:cond delay="indefinite"/>
                      </p:stCondLst>
                      <p:childTnLst>
                        <p:par>
                          <p:cTn id="92" fill="hold">
                            <p:stCondLst>
                              <p:cond delay="0"/>
                            </p:stCondLst>
                            <p:childTnLst>
                              <p:par>
                                <p:cTn id="93" presetID="8" presetClass="exit" presetSubtype="16" fill="hold" nodeType="clickEffect">
                                  <p:stCondLst>
                                    <p:cond delay="0"/>
                                  </p:stCondLst>
                                  <p:childTnLst>
                                    <p:animEffect transition="out" filter="diamond(in)">
                                      <p:cBhvr>
                                        <p:cTn id="94" dur="500"/>
                                        <p:tgtEl>
                                          <p:spTgt spid="14"/>
                                        </p:tgtEl>
                                      </p:cBhvr>
                                    </p:animEffect>
                                    <p:set>
                                      <p:cBhvr>
                                        <p:cTn id="95"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01416" y="-171400"/>
            <a:ext cx="4402832" cy="1143000"/>
          </a:xfrm>
        </p:spPr>
        <p:txBody>
          <a:bodyPr>
            <a:normAutofit/>
          </a:bodyPr>
          <a:lstStyle/>
          <a:p>
            <a:r>
              <a:rPr lang="zh-CN" altLang="en-US" dirty="0" smtClean="0"/>
              <a:t>实验现象及解释</a:t>
            </a:r>
            <a:endParaRPr lang="zh-CN" altLang="en-US" dirty="0"/>
          </a:p>
        </p:txBody>
      </p:sp>
      <p:sp>
        <p:nvSpPr>
          <p:cNvPr id="4" name="矩形 3"/>
          <p:cNvSpPr/>
          <p:nvPr/>
        </p:nvSpPr>
        <p:spPr>
          <a:xfrm>
            <a:off x="-180528" y="908720"/>
            <a:ext cx="9144000" cy="1246495"/>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在完成了之前的三个步骤后，蜡烛已经能够稳定地漂浮着燃烧了，我们所需要做的工作只剩下接下来的观察现象、记录数据、分析现象背后和数据背后的道理了。</a:t>
            </a:r>
            <a:endParaRPr lang="en-US" altLang="zh-CN" sz="2500" dirty="0" smtClean="0"/>
          </a:p>
        </p:txBody>
      </p:sp>
      <p:sp>
        <p:nvSpPr>
          <p:cNvPr id="5" name="矩形 4"/>
          <p:cNvSpPr/>
          <p:nvPr/>
        </p:nvSpPr>
        <p:spPr>
          <a:xfrm>
            <a:off x="-180528" y="2276872"/>
            <a:ext cx="9144000" cy="2477601"/>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solidFill>
                  <a:srgbClr val="FF0000"/>
                </a:solidFill>
              </a:rPr>
              <a:t>现象</a:t>
            </a:r>
            <a:r>
              <a:rPr lang="en-US" altLang="zh-CN" sz="2500" dirty="0" smtClean="0">
                <a:solidFill>
                  <a:srgbClr val="FF0000"/>
                </a:solidFill>
              </a:rPr>
              <a:t>1</a:t>
            </a:r>
            <a:r>
              <a:rPr lang="zh-CN" altLang="en-US" sz="2500" dirty="0" smtClean="0"/>
              <a:t>：</a:t>
            </a:r>
            <a:r>
              <a:rPr lang="zh-CN" altLang="en-US" sz="2500" dirty="0" smtClean="0">
                <a:solidFill>
                  <a:srgbClr val="FFFF00"/>
                </a:solidFill>
              </a:rPr>
              <a:t>蜡烛继续漂浮直至蜡烛熄灭后仍然漂浮，且露出水面部分高度几乎不变</a:t>
            </a:r>
            <a:r>
              <a:rPr lang="zh-CN" altLang="en-US" sz="2500" dirty="0" smtClean="0"/>
              <a:t>。</a:t>
            </a:r>
            <a:endParaRPr lang="en-US" altLang="zh-CN" sz="2500" dirty="0" smtClean="0"/>
          </a:p>
          <a:p>
            <a:pPr marL="342900" lvl="0" indent="-342900">
              <a:spcBef>
                <a:spcPct val="20000"/>
              </a:spcBef>
              <a:buClr>
                <a:schemeClr val="tx2"/>
              </a:buClr>
              <a:buSzPct val="60000"/>
              <a:buFont typeface="Wingdings 2"/>
              <a:buChar char=""/>
              <a:defRPr/>
            </a:pPr>
            <a:r>
              <a:rPr lang="zh-CN" altLang="en-US" sz="2500" dirty="0" smtClean="0"/>
              <a:t>在接下来的燃烧过程中，蜡烛看上去像是从下面烧短的，和放置在桌子上、或者即使在水下，却是下端粘在桶底的燃烧情况不同，不是从上面烧到下面；并且在蜡烛熄灭之前和之后均不沉入水中，</a:t>
            </a:r>
            <a:r>
              <a:rPr lang="zh-CN" altLang="en-US" sz="2500" dirty="0" smtClean="0">
                <a:solidFill>
                  <a:srgbClr val="FFFF00"/>
                </a:solidFill>
              </a:rPr>
              <a:t>如图所示</a:t>
            </a:r>
            <a:r>
              <a:rPr lang="zh-CN" altLang="en-US" sz="2500" dirty="0" smtClean="0"/>
              <a:t>：</a:t>
            </a:r>
          </a:p>
        </p:txBody>
      </p:sp>
      <p:sp>
        <p:nvSpPr>
          <p:cNvPr id="7" name="矩形 6"/>
          <p:cNvSpPr/>
          <p:nvPr/>
        </p:nvSpPr>
        <p:spPr>
          <a:xfrm>
            <a:off x="-179512" y="4774793"/>
            <a:ext cx="9144000" cy="1631216"/>
          </a:xfrm>
          <a:prstGeom prst="rect">
            <a:avLst/>
          </a:prstGeom>
        </p:spPr>
        <p:txBody>
          <a:bodyPr wrap="square">
            <a:spAutoFit/>
          </a:bodyPr>
          <a:lstStyle/>
          <a:p>
            <a:pPr marL="342900" lvl="0" indent="-342900">
              <a:spcBef>
                <a:spcPct val="20000"/>
              </a:spcBef>
              <a:buClr>
                <a:schemeClr val="tx2"/>
              </a:buClr>
              <a:buSzPct val="60000"/>
              <a:buFont typeface="Wingdings 2"/>
              <a:buChar char=""/>
              <a:defRPr/>
            </a:pPr>
            <a:r>
              <a:rPr lang="zh-CN" altLang="en-US" sz="2500" dirty="0" smtClean="0"/>
              <a:t>即：燃烧每消耗一点蜡，即使消耗焰心周围的、烛身上端的蜡，蜡烛和重物仍就会朝上升一点，蜡烛上表面的绝对位置不怎么改变，却见蜡烛下表面和重物一同上升，直至蜡烛熄灭停止上升，却也不再下降，即不会沉入水底。</a:t>
            </a:r>
            <a:endParaRPr lang="en-US" altLang="zh-CN" sz="2500" dirty="0" smtClean="0"/>
          </a:p>
        </p:txBody>
      </p:sp>
      <p:pic>
        <p:nvPicPr>
          <p:cNvPr id="9" name="图片 8" descr="IMG_20171024_204413_1.jpg"/>
          <p:cNvPicPr>
            <a:picLocks noChangeAspect="1"/>
          </p:cNvPicPr>
          <p:nvPr/>
        </p:nvPicPr>
        <p:blipFill>
          <a:blip r:embed="rId2" cstate="print"/>
          <a:stretch>
            <a:fillRect/>
          </a:stretch>
        </p:blipFill>
        <p:spPr>
          <a:xfrm>
            <a:off x="1763688" y="0"/>
            <a:ext cx="5143500" cy="6858000"/>
          </a:xfrm>
          <a:prstGeom prst="rect">
            <a:avLst/>
          </a:prstGeom>
        </p:spPr>
      </p:pic>
      <p:pic>
        <p:nvPicPr>
          <p:cNvPr id="10" name="图片 9" descr="IMG_20171024_233548.jpg"/>
          <p:cNvPicPr>
            <a:picLocks noChangeAspect="1"/>
          </p:cNvPicPr>
          <p:nvPr/>
        </p:nvPicPr>
        <p:blipFill>
          <a:blip r:embed="rId3" cstate="print"/>
          <a:stretch>
            <a:fillRect/>
          </a:stretch>
        </p:blipFill>
        <p:spPr>
          <a:xfrm>
            <a:off x="1763688" y="0"/>
            <a:ext cx="5143500" cy="6858000"/>
          </a:xfrm>
          <a:prstGeom prst="rect">
            <a:avLst/>
          </a:prstGeom>
        </p:spPr>
      </p:pic>
      <p:pic>
        <p:nvPicPr>
          <p:cNvPr id="11" name="图片 10" descr="IMG_20171024_230650.jpg"/>
          <p:cNvPicPr>
            <a:picLocks noChangeAspect="1"/>
          </p:cNvPicPr>
          <p:nvPr/>
        </p:nvPicPr>
        <p:blipFill>
          <a:blip r:embed="rId4" cstate="print"/>
          <a:stretch>
            <a:fillRect/>
          </a:stretch>
        </p:blipFill>
        <p:spPr>
          <a:xfrm>
            <a:off x="1763688" y="0"/>
            <a:ext cx="5143500" cy="6858000"/>
          </a:xfrm>
          <a:prstGeom prst="rect">
            <a:avLst/>
          </a:prstGeom>
        </p:spPr>
      </p:pic>
      <p:pic>
        <p:nvPicPr>
          <p:cNvPr id="13" name="图片 12" descr="IMG_20171025_002017.jpg"/>
          <p:cNvPicPr>
            <a:picLocks noChangeAspect="1"/>
          </p:cNvPicPr>
          <p:nvPr/>
        </p:nvPicPr>
        <p:blipFill>
          <a:blip r:embed="rId5" cstate="print"/>
          <a:stretch>
            <a:fillRect/>
          </a:stretch>
        </p:blipFill>
        <p:spPr>
          <a:xfrm>
            <a:off x="1763688" y="0"/>
            <a:ext cx="51435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down)">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xit" presetSubtype="16" fill="hold" nodeType="clickEffect">
                                  <p:stCondLst>
                                    <p:cond delay="0"/>
                                  </p:stCondLst>
                                  <p:childTnLst>
                                    <p:animEffect transition="out" filter="diamond(in)">
                                      <p:cBhvr>
                                        <p:cTn id="21" dur="500"/>
                                        <p:tgtEl>
                                          <p:spTgt spid="9"/>
                                        </p:tgtEl>
                                      </p:cBhvr>
                                    </p:animEffect>
                                    <p:set>
                                      <p:cBhvr>
                                        <p:cTn id="22" dur="1" fill="hold">
                                          <p:stCondLst>
                                            <p:cond delay="499"/>
                                          </p:stCondLst>
                                        </p:cTn>
                                        <p:tgtEl>
                                          <p:spTgt spid="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checkerboard(across)">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xit" presetSubtype="4" fill="hold" nodeType="clickEffect">
                                  <p:stCondLst>
                                    <p:cond delay="0"/>
                                  </p:stCondLst>
                                  <p:childTnLst>
                                    <p:anim calcmode="lin" valueType="num">
                                      <p:cBhvr additive="base">
                                        <p:cTn id="31" dur="500"/>
                                        <p:tgtEl>
                                          <p:spTgt spid="11"/>
                                        </p:tgtEl>
                                        <p:attrNameLst>
                                          <p:attrName>ppt_x</p:attrName>
                                        </p:attrNameLst>
                                      </p:cBhvr>
                                      <p:tavLst>
                                        <p:tav tm="0">
                                          <p:val>
                                            <p:strVal val="ppt_x"/>
                                          </p:val>
                                        </p:tav>
                                        <p:tav tm="100000">
                                          <p:val>
                                            <p:strVal val="ppt_x"/>
                                          </p:val>
                                        </p:tav>
                                      </p:tavLst>
                                    </p:anim>
                                    <p:anim calcmode="lin" valueType="num">
                                      <p:cBhvr additive="base">
                                        <p:cTn id="32" dur="500"/>
                                        <p:tgtEl>
                                          <p:spTgt spid="11"/>
                                        </p:tgtEl>
                                        <p:attrNameLst>
                                          <p:attrName>ppt_y</p:attrName>
                                        </p:attrNameLst>
                                      </p:cBhvr>
                                      <p:tavLst>
                                        <p:tav tm="0">
                                          <p:val>
                                            <p:strVal val="ppt_y"/>
                                          </p:val>
                                        </p:tav>
                                        <p:tav tm="100000">
                                          <p:val>
                                            <p:strVal val="1+ppt_h/2"/>
                                          </p:val>
                                        </p:tav>
                                      </p:tavLst>
                                    </p:anim>
                                    <p:set>
                                      <p:cBhvr>
                                        <p:cTn id="33" dur="1" fill="hold">
                                          <p:stCondLst>
                                            <p:cond delay="499"/>
                                          </p:stCondLst>
                                        </p:cTn>
                                        <p:tgtEl>
                                          <p:spTgt spid="11"/>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4" presetClass="entr" presetSubtype="16" fill="hold"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box(in)">
                                      <p:cBhvr>
                                        <p:cTn id="38" dur="500"/>
                                        <p:tgtEl>
                                          <p:spTgt spid="10"/>
                                        </p:tgtEl>
                                      </p:cBhvr>
                                    </p:animEffect>
                                  </p:childTnLst>
                                </p:cTn>
                              </p:par>
                            </p:childTnLst>
                          </p:cTn>
                        </p:par>
                      </p:childTnLst>
                    </p:cTn>
                  </p:par>
                  <p:par>
                    <p:cTn id="39" fill="hold">
                      <p:stCondLst>
                        <p:cond delay="indefinite"/>
                      </p:stCondLst>
                      <p:childTnLst>
                        <p:par>
                          <p:cTn id="40" fill="hold">
                            <p:stCondLst>
                              <p:cond delay="0"/>
                            </p:stCondLst>
                            <p:childTnLst>
                              <p:par>
                                <p:cTn id="41" presetID="5" presetClass="exit" presetSubtype="10" fill="hold" nodeType="clickEffect">
                                  <p:stCondLst>
                                    <p:cond delay="0"/>
                                  </p:stCondLst>
                                  <p:childTnLst>
                                    <p:animEffect transition="out" filter="checkerboard(across)">
                                      <p:cBhvr>
                                        <p:cTn id="42" dur="500"/>
                                        <p:tgtEl>
                                          <p:spTgt spid="10"/>
                                        </p:tgtEl>
                                      </p:cBhvr>
                                    </p:animEffect>
                                    <p:set>
                                      <p:cBhvr>
                                        <p:cTn id="43" dur="1" fill="hold">
                                          <p:stCondLst>
                                            <p:cond delay="499"/>
                                          </p:stCondLst>
                                        </p:cTn>
                                        <p:tgtEl>
                                          <p:spTgt spid="10"/>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fade">
                                      <p:cBhvr>
                                        <p:cTn id="48" dur="500"/>
                                        <p:tgtEl>
                                          <p:spTgt spid="13"/>
                                        </p:tgtEl>
                                      </p:cBhvr>
                                    </p:animEffect>
                                  </p:childTnLst>
                                </p:cTn>
                              </p:par>
                            </p:childTnLst>
                          </p:cTn>
                        </p:par>
                      </p:childTnLst>
                    </p:cTn>
                  </p:par>
                  <p:par>
                    <p:cTn id="49" fill="hold">
                      <p:stCondLst>
                        <p:cond delay="indefinite"/>
                      </p:stCondLst>
                      <p:childTnLst>
                        <p:par>
                          <p:cTn id="50" fill="hold">
                            <p:stCondLst>
                              <p:cond delay="0"/>
                            </p:stCondLst>
                            <p:childTnLst>
                              <p:par>
                                <p:cTn id="51" presetID="8" presetClass="exit" presetSubtype="16" fill="hold" nodeType="clickEffect">
                                  <p:stCondLst>
                                    <p:cond delay="0"/>
                                  </p:stCondLst>
                                  <p:childTnLst>
                                    <p:animEffect transition="out" filter="diamond(in)">
                                      <p:cBhvr>
                                        <p:cTn id="52" dur="500"/>
                                        <p:tgtEl>
                                          <p:spTgt spid="13"/>
                                        </p:tgtEl>
                                      </p:cBhvr>
                                    </p:animEffect>
                                    <p:set>
                                      <p:cBhvr>
                                        <p:cTn id="53" dur="1" fill="hold">
                                          <p:stCondLst>
                                            <p:cond delay="499"/>
                                          </p:stCondLst>
                                        </p:cTn>
                                        <p:tgtEl>
                                          <p:spTgt spid="13"/>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grpId="0" nodeType="clickEffect">
                                  <p:stCondLst>
                                    <p:cond delay="0"/>
                                  </p:stCondLst>
                                  <p:childTnLst>
                                    <p:set>
                                      <p:cBhvr>
                                        <p:cTn id="57" dur="1" fill="hold">
                                          <p:stCondLst>
                                            <p:cond delay="0"/>
                                          </p:stCondLst>
                                        </p:cTn>
                                        <p:tgtEl>
                                          <p:spTgt spid="7"/>
                                        </p:tgtEl>
                                        <p:attrNameLst>
                                          <p:attrName>style.visibility</p:attrName>
                                        </p:attrNameLst>
                                      </p:cBhvr>
                                      <p:to>
                                        <p:strVal val="visible"/>
                                      </p:to>
                                    </p:set>
                                    <p:animEffect transition="in" filter="dissolve">
                                      <p:cBhvr>
                                        <p:cTn id="5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纸张">
  <a:themeElements>
    <a:clrScheme name="纸张">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纸张">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纸张">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1387</TotalTime>
  <Words>8535</Words>
  <Application>Microsoft Office PowerPoint</Application>
  <PresentationFormat>全屏显示(4:3)</PresentationFormat>
  <Paragraphs>88</Paragraphs>
  <Slides>23</Slides>
  <Notes>0</Notes>
  <HiddenSlides>0</HiddenSlides>
  <MMClips>0</MMClips>
  <ScaleCrop>false</ScaleCrop>
  <HeadingPairs>
    <vt:vector size="4" baseType="variant">
      <vt:variant>
        <vt:lpstr>主题</vt:lpstr>
      </vt:variant>
      <vt:variant>
        <vt:i4>1</vt:i4>
      </vt:variant>
      <vt:variant>
        <vt:lpstr>幻灯片标题</vt:lpstr>
      </vt:variant>
      <vt:variant>
        <vt:i4>23</vt:i4>
      </vt:variant>
    </vt:vector>
  </HeadingPairs>
  <TitlesOfParts>
    <vt:vector size="24" baseType="lpstr">
      <vt:lpstr>纸张</vt:lpstr>
      <vt:lpstr>实验器材介绍(图文)</vt:lpstr>
      <vt:lpstr>幻灯片 2</vt:lpstr>
      <vt:lpstr>幻灯片 3</vt:lpstr>
      <vt:lpstr>幻灯片 4</vt:lpstr>
      <vt:lpstr>实验步骤及现象</vt:lpstr>
      <vt:lpstr>幻灯片 6</vt:lpstr>
      <vt:lpstr>挂重物细节处理</vt:lpstr>
      <vt:lpstr>幻灯片 8</vt:lpstr>
      <vt:lpstr>实验现象及解释</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模型的动态效果</vt:lpstr>
      <vt:lpstr>幻灯片 21</vt:lpstr>
      <vt:lpstr>一些实验改进意见</vt:lpstr>
      <vt:lpstr>幻灯片 23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cp:lastModifiedBy>Administrator</cp:lastModifiedBy>
  <cp:revision>346</cp:revision>
  <dcterms:modified xsi:type="dcterms:W3CDTF">2017-12-25T15:06:55Z</dcterms:modified>
</cp:coreProperties>
</file>

<file path=docProps/thumbnail.jpeg>
</file>